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Nunito"/>
      <p:regular r:id="rId43"/>
      <p:bold r:id="rId44"/>
      <p:italic r:id="rId45"/>
      <p:boldItalic r:id="rId46"/>
    </p:embeddedFont>
    <p:embeddedFont>
      <p:font typeface="Bebas Neue"/>
      <p:regular r:id="rId47"/>
    </p:embeddedFont>
    <p:embeddedFont>
      <p:font typeface="Encode Sans Semi Condensed"/>
      <p:regular r:id="rId48"/>
      <p:bold r:id="rId49"/>
    </p:embeddedFont>
    <p:embeddedFont>
      <p:font typeface="Anybody SemiBold"/>
      <p:regular r:id="rId50"/>
      <p:bold r:id="rId51"/>
      <p:italic r:id="rId52"/>
      <p:boldItalic r:id="rId53"/>
    </p:embeddedFont>
    <p:embeddedFont>
      <p:font typeface="Albert Sans"/>
      <p:regular r:id="rId54"/>
      <p:bold r:id="rId55"/>
      <p:italic r:id="rId56"/>
      <p:boldItalic r:id="rId57"/>
    </p:embeddedFont>
    <p:embeddedFont>
      <p:font typeface="Anybody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9EB418-BEA3-4894-B50D-8167432FCC8A}">
  <a:tblStyle styleId="{6A9EB418-BEA3-4894-B50D-8167432FCC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Nunito-bold.fntdata"/><Relationship Id="rId43" Type="http://schemas.openxmlformats.org/officeDocument/2006/relationships/font" Target="fonts/Nunito-regular.fntdata"/><Relationship Id="rId46" Type="http://schemas.openxmlformats.org/officeDocument/2006/relationships/font" Target="fonts/Nunito-boldItalic.fntdata"/><Relationship Id="rId45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EncodeSansSemiCondensed-regular.fntdata"/><Relationship Id="rId47" Type="http://schemas.openxmlformats.org/officeDocument/2006/relationships/font" Target="fonts/BebasNeue-regular.fntdata"/><Relationship Id="rId49" Type="http://schemas.openxmlformats.org/officeDocument/2006/relationships/font" Target="fonts/EncodeSansSemiCondense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Anybody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Anybody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nybodySemiBold-bold.fntdata"/><Relationship Id="rId50" Type="http://schemas.openxmlformats.org/officeDocument/2006/relationships/font" Target="fonts/AnybodySemiBold-regular.fntdata"/><Relationship Id="rId53" Type="http://schemas.openxmlformats.org/officeDocument/2006/relationships/font" Target="fonts/AnybodySemiBold-boldItalic.fntdata"/><Relationship Id="rId52" Type="http://schemas.openxmlformats.org/officeDocument/2006/relationships/font" Target="fonts/AnybodySemiBold-italic.fntdata"/><Relationship Id="rId11" Type="http://schemas.openxmlformats.org/officeDocument/2006/relationships/slide" Target="slides/slide5.xml"/><Relationship Id="rId55" Type="http://schemas.openxmlformats.org/officeDocument/2006/relationships/font" Target="fonts/AlbertSans-bold.fntdata"/><Relationship Id="rId10" Type="http://schemas.openxmlformats.org/officeDocument/2006/relationships/slide" Target="slides/slide4.xml"/><Relationship Id="rId54" Type="http://schemas.openxmlformats.org/officeDocument/2006/relationships/font" Target="fonts/AlbertSans-regular.fntdata"/><Relationship Id="rId13" Type="http://schemas.openxmlformats.org/officeDocument/2006/relationships/slide" Target="slides/slide7.xml"/><Relationship Id="rId57" Type="http://schemas.openxmlformats.org/officeDocument/2006/relationships/font" Target="fonts/AlbertSans-boldItalic.fntdata"/><Relationship Id="rId12" Type="http://schemas.openxmlformats.org/officeDocument/2006/relationships/slide" Target="slides/slide6.xml"/><Relationship Id="rId56" Type="http://schemas.openxmlformats.org/officeDocument/2006/relationships/font" Target="fonts/AlbertSans-italic.fntdata"/><Relationship Id="rId15" Type="http://schemas.openxmlformats.org/officeDocument/2006/relationships/slide" Target="slides/slide9.xml"/><Relationship Id="rId59" Type="http://schemas.openxmlformats.org/officeDocument/2006/relationships/font" Target="fonts/Anybody-bold.fntdata"/><Relationship Id="rId14" Type="http://schemas.openxmlformats.org/officeDocument/2006/relationships/slide" Target="slides/slide8.xml"/><Relationship Id="rId58" Type="http://schemas.openxmlformats.org/officeDocument/2006/relationships/font" Target="fonts/Anybody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c3b87dd07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c3b87dd07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4c1ef0ea3a_5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4c1ef0ea3a_5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b0f9523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b0f9523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4c1d74d82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4c1d74d82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c1d74d82e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4c1d74d82e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013acee2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013acee2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4acac9d238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4acac9d238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Linear regression model</a:t>
            </a:r>
            <a:endParaRPr sz="10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000">
                <a:solidFill>
                  <a:schemeClr val="dk1"/>
                </a:solidFill>
              </a:rPr>
              <a:t>Limited amount of data kept us from developing models on the yearly data. 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2022 holiday season data is missing. This period of the year is where the most number of transactions get made.</a:t>
            </a:r>
            <a:endParaRPr sz="10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000">
                <a:solidFill>
                  <a:schemeClr val="dk1"/>
                </a:solidFill>
              </a:rPr>
              <a:t>ARIMA (Autoregressive Integrated Moving Average) was employed to predict the merchants’ total revenue consumer and transaction count for the next two months</a:t>
            </a:r>
            <a:endParaRPr sz="7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Fraud detection model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Identifying the proportion of fraudulent transactions for each merchant helps in understanding the level of risk associated with each merchant.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We have trained Random Forest Classification models to detect fraudulent transactions using the fraud data. 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4c1d74d82e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4c1d74d82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c1ef0ea3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4c1ef0ea3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4c5819a0a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4c5819a0a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4c1ef0ea3a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4c1ef0ea3a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c1ef0ea3a_5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4c1ef0ea3a_5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4c532146b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4c532146b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-"/>
            </a:pPr>
            <a:r>
              <a:rPr lang="en"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 results from both models can be used to optimize fraud prevention for each merchant. Merchants can prioritize and allocate more resources on additional security and protection measures.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13acee29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13acee29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4acac9d238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4acac9d238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4c532146b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4c532146b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acac9d238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4acac9d238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c1d74d82e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c1d74d82e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4c1d74d82e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4c1d74d82e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4c532146b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4c532146b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4acac9d238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4acac9d238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4c1d74d82e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4c1d74d82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c1d74d82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c1d74d82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4c532146b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4c532146b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4c532146b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4c532146b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4c532146b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4c532146b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b0f9523d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b0f9523d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4c1ef0ea3a_5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4c1ef0ea3a_5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4c2ea1a8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4c2ea1a8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4c2ea1a89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4c2ea1a89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c1ef0ea3a_5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4c1ef0ea3a_5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c1ef0ea3a_5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c1ef0ea3a_5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dd0c7d16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dd0c7d16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d0c7d16c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d0c7d16c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b0f9523d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db0f9523d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013acee2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013acee2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4344900" y="540000"/>
            <a:ext cx="4079100" cy="13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4344900" y="1886675"/>
            <a:ext cx="40791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2" type="title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3" type="title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" type="subTitle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4" type="subTitle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5" type="title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6" type="title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7" type="subTitle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8" type="subTitle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3" type="title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15" type="title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720000" y="3858588"/>
            <a:ext cx="4550400" cy="40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720000" y="854013"/>
            <a:ext cx="4550400" cy="29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5"/>
          <p:cNvSpPr txBox="1"/>
          <p:nvPr>
            <p:ph hasCustomPrompt="1" idx="2" type="title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6"/>
          <p:cNvSpPr txBox="1"/>
          <p:nvPr>
            <p:ph hasCustomPrompt="1" idx="2" type="title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8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hasCustomPrompt="1" type="title"/>
          </p:nvPr>
        </p:nvSpPr>
        <p:spPr>
          <a:xfrm>
            <a:off x="7199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7199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hasCustomPrompt="1" idx="2" type="title"/>
          </p:nvPr>
        </p:nvSpPr>
        <p:spPr>
          <a:xfrm>
            <a:off x="40961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1" name="Google Shape;91;p21"/>
          <p:cNvSpPr txBox="1"/>
          <p:nvPr>
            <p:ph idx="3" type="subTitle"/>
          </p:nvPr>
        </p:nvSpPr>
        <p:spPr>
          <a:xfrm>
            <a:off x="40961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hasCustomPrompt="1" idx="4" type="title"/>
          </p:nvPr>
        </p:nvSpPr>
        <p:spPr>
          <a:xfrm>
            <a:off x="40961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3" name="Google Shape;93;p21"/>
          <p:cNvSpPr txBox="1"/>
          <p:nvPr>
            <p:ph idx="5" type="subTitle"/>
          </p:nvPr>
        </p:nvSpPr>
        <p:spPr>
          <a:xfrm>
            <a:off x="40961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hasCustomPrompt="1" idx="6" type="title"/>
          </p:nvPr>
        </p:nvSpPr>
        <p:spPr>
          <a:xfrm>
            <a:off x="7199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5" name="Google Shape;95;p21"/>
          <p:cNvSpPr txBox="1"/>
          <p:nvPr>
            <p:ph idx="7" type="subTitle"/>
          </p:nvPr>
        </p:nvSpPr>
        <p:spPr>
          <a:xfrm>
            <a:off x="7199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44490" r="0" t="0"/>
          <a:stretch/>
        </p:blipFill>
        <p:spPr>
          <a:xfrm flipH="1">
            <a:off x="7389250" y="0"/>
            <a:ext cx="1118050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/>
          <p:nvPr/>
        </p:nvSpPr>
        <p:spPr>
          <a:xfrm flipH="1">
            <a:off x="7974601" y="-24000"/>
            <a:ext cx="11694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6019500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2" type="title"/>
          </p:nvPr>
        </p:nvSpPr>
        <p:spPr>
          <a:xfrm>
            <a:off x="336974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7200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3" type="subTitle"/>
          </p:nvPr>
        </p:nvSpPr>
        <p:spPr>
          <a:xfrm>
            <a:off x="3369741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4" type="title"/>
          </p:nvPr>
        </p:nvSpPr>
        <p:spPr>
          <a:xfrm>
            <a:off x="72000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5" type="subTitle"/>
          </p:nvPr>
        </p:nvSpPr>
        <p:spPr>
          <a:xfrm>
            <a:off x="60195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>
            <p:ph hasCustomPrompt="1" idx="7" type="title"/>
          </p:nvPr>
        </p:nvSpPr>
        <p:spPr>
          <a:xfrm>
            <a:off x="7199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8" name="Google Shape;108;p22"/>
          <p:cNvSpPr txBox="1"/>
          <p:nvPr>
            <p:ph hasCustomPrompt="1" idx="8" type="title"/>
          </p:nvPr>
        </p:nvSpPr>
        <p:spPr>
          <a:xfrm>
            <a:off x="336974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9" name="Google Shape;109;p22"/>
          <p:cNvSpPr txBox="1"/>
          <p:nvPr>
            <p:ph hasCustomPrompt="1" idx="9" type="title"/>
          </p:nvPr>
        </p:nvSpPr>
        <p:spPr>
          <a:xfrm>
            <a:off x="60194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2" type="title"/>
          </p:nvPr>
        </p:nvSpPr>
        <p:spPr>
          <a:xfrm>
            <a:off x="2591400" y="1550700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3" type="title"/>
          </p:nvPr>
        </p:nvSpPr>
        <p:spPr>
          <a:xfrm>
            <a:off x="2591250" y="33236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2591400" y="2031300"/>
            <a:ext cx="18972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4" type="subTitle"/>
          </p:nvPr>
        </p:nvSpPr>
        <p:spPr>
          <a:xfrm>
            <a:off x="2591550" y="3804275"/>
            <a:ext cx="18975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1669850" y="1649606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2" type="subTitle"/>
          </p:nvPr>
        </p:nvSpPr>
        <p:spPr>
          <a:xfrm>
            <a:off x="1669825" y="2721932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3" type="subTitle"/>
          </p:nvPr>
        </p:nvSpPr>
        <p:spPr>
          <a:xfrm>
            <a:off x="1669850" y="3794257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type="title"/>
          </p:nvPr>
        </p:nvSpPr>
        <p:spPr>
          <a:xfrm>
            <a:off x="720000" y="445025"/>
            <a:ext cx="5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4" type="title"/>
          </p:nvPr>
        </p:nvSpPr>
        <p:spPr>
          <a:xfrm>
            <a:off x="1669838" y="3542127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5" type="title"/>
          </p:nvPr>
        </p:nvSpPr>
        <p:spPr>
          <a:xfrm>
            <a:off x="1669836" y="2469801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6" type="title"/>
          </p:nvPr>
        </p:nvSpPr>
        <p:spPr>
          <a:xfrm>
            <a:off x="1669840" y="1397475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2" type="title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3" type="subTitle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4" type="title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5" type="title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6" type="subTitle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7" type="subTitle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13140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2" type="title"/>
          </p:nvPr>
        </p:nvSpPr>
        <p:spPr>
          <a:xfrm>
            <a:off x="48615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13140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3" type="subTitle"/>
          </p:nvPr>
        </p:nvSpPr>
        <p:spPr>
          <a:xfrm>
            <a:off x="48615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4" type="title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5" type="title"/>
          </p:nvPr>
        </p:nvSpPr>
        <p:spPr>
          <a:xfrm>
            <a:off x="48615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6" type="subTitle"/>
          </p:nvPr>
        </p:nvSpPr>
        <p:spPr>
          <a:xfrm>
            <a:off x="13140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7" type="subTitle"/>
          </p:nvPr>
        </p:nvSpPr>
        <p:spPr>
          <a:xfrm>
            <a:off x="48615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2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7869138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720005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2" type="title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720000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3" type="subTitle"/>
          </p:nvPr>
        </p:nvSpPr>
        <p:spPr>
          <a:xfrm>
            <a:off x="719999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4" type="title"/>
          </p:nvPr>
        </p:nvSpPr>
        <p:spPr>
          <a:xfrm>
            <a:off x="3443130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5" type="title"/>
          </p:nvPr>
        </p:nvSpPr>
        <p:spPr>
          <a:xfrm>
            <a:off x="3443129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6" type="subTitle"/>
          </p:nvPr>
        </p:nvSpPr>
        <p:spPr>
          <a:xfrm>
            <a:off x="3443125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7" type="subTitle"/>
          </p:nvPr>
        </p:nvSpPr>
        <p:spPr>
          <a:xfrm>
            <a:off x="3443124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8" type="title"/>
          </p:nvPr>
        </p:nvSpPr>
        <p:spPr>
          <a:xfrm>
            <a:off x="720000" y="445025"/>
            <a:ext cx="534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9" type="title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3" type="subTitle"/>
          </p:nvPr>
        </p:nvSpPr>
        <p:spPr>
          <a:xfrm>
            <a:off x="720003" y="38477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4" type="title"/>
          </p:nvPr>
        </p:nvSpPr>
        <p:spPr>
          <a:xfrm>
            <a:off x="3443133" y="3588179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5" type="subTitle"/>
          </p:nvPr>
        </p:nvSpPr>
        <p:spPr>
          <a:xfrm>
            <a:off x="3443128" y="3847429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4823700" y="1834850"/>
            <a:ext cx="3600300" cy="18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4823712" y="3677750"/>
            <a:ext cx="36003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8"/>
          <p:cNvSpPr/>
          <p:nvPr>
            <p:ph idx="2" type="pic"/>
          </p:nvPr>
        </p:nvSpPr>
        <p:spPr>
          <a:xfrm>
            <a:off x="1762274" y="838250"/>
            <a:ext cx="2889000" cy="3603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b="0" l="73023" r="0" t="0"/>
          <a:stretch/>
        </p:blipFill>
        <p:spPr>
          <a:xfrm>
            <a:off x="925799" y="0"/>
            <a:ext cx="543375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0" y="-24000"/>
            <a:ext cx="925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720000" y="3687275"/>
            <a:ext cx="31989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720000" y="2317275"/>
            <a:ext cx="31989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29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732775" y="1272225"/>
            <a:ext cx="28401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2876775" y="2196872"/>
            <a:ext cx="48924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31"/>
          <p:cNvSpPr txBox="1"/>
          <p:nvPr>
            <p:ph idx="2" type="subTitle"/>
          </p:nvPr>
        </p:nvSpPr>
        <p:spPr>
          <a:xfrm>
            <a:off x="2876775" y="4123900"/>
            <a:ext cx="48924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31"/>
          <p:cNvSpPr txBox="1"/>
          <p:nvPr/>
        </p:nvSpPr>
        <p:spPr>
          <a:xfrm>
            <a:off x="2876775" y="36127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3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186" name="Google Shape;186;p33"/>
            <p:cNvPicPr preferRelativeResize="0"/>
            <p:nvPr/>
          </p:nvPicPr>
          <p:blipFill rotWithShape="1">
            <a:blip r:embed="rId2">
              <a:alphaModFix/>
            </a:blip>
            <a:srcRect b="0" l="73809" r="-2" t="0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3"/>
            <p:cNvPicPr preferRelativeResize="0"/>
            <p:nvPr/>
          </p:nvPicPr>
          <p:blipFill rotWithShape="1">
            <a:blip r:embed="rId2">
              <a:alphaModFix/>
            </a:blip>
            <a:srcRect b="510" l="73809" r="-2" t="-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7"/>
          <p:cNvSpPr txBox="1"/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37"/>
          <p:cNvSpPr txBox="1"/>
          <p:nvPr>
            <p:ph hasCustomPrompt="1"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00" name="Google Shape;200;p37"/>
          <p:cNvSpPr txBox="1"/>
          <p:nvPr>
            <p:ph idx="1" type="subTitle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9pPr>
          </a:lstStyle>
          <a:p/>
        </p:txBody>
      </p:sp>
      <p:sp>
        <p:nvSpPr>
          <p:cNvPr id="204" name="Google Shape;204;p38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2" type="title"/>
          </p:nvPr>
        </p:nvSpPr>
        <p:spPr>
          <a:xfrm>
            <a:off x="719999" y="1980700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39"/>
          <p:cNvSpPr txBox="1"/>
          <p:nvPr>
            <p:ph idx="3" type="title"/>
          </p:nvPr>
        </p:nvSpPr>
        <p:spPr>
          <a:xfrm>
            <a:off x="719999" y="3418875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9" name="Google Shape;209;p39"/>
          <p:cNvSpPr txBox="1"/>
          <p:nvPr>
            <p:ph idx="1" type="subTitle"/>
          </p:nvPr>
        </p:nvSpPr>
        <p:spPr>
          <a:xfrm>
            <a:off x="2147100" y="1541500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10" name="Google Shape;210;p39"/>
          <p:cNvSpPr txBox="1"/>
          <p:nvPr>
            <p:ph idx="4" type="subTitle"/>
          </p:nvPr>
        </p:nvSpPr>
        <p:spPr>
          <a:xfrm>
            <a:off x="2147100" y="2979675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11" name="Google Shape;211;p39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40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41"/>
          <p:cNvSpPr txBox="1"/>
          <p:nvPr>
            <p:ph idx="1" type="subTitle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title"/>
          </p:nvPr>
        </p:nvSpPr>
        <p:spPr>
          <a:xfrm>
            <a:off x="719999" y="1980700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title"/>
          </p:nvPr>
        </p:nvSpPr>
        <p:spPr>
          <a:xfrm>
            <a:off x="719999" y="3418875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2147100" y="1541500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2147100" y="2979675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4257175" y="2889800"/>
            <a:ext cx="4166700" cy="17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idx="1" type="body"/>
          </p:nvPr>
        </p:nvSpPr>
        <p:spPr>
          <a:xfrm>
            <a:off x="720000" y="2276900"/>
            <a:ext cx="39177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22" name="Google Shape;222;p43"/>
          <p:cNvSpPr txBox="1"/>
          <p:nvPr>
            <p:ph type="title"/>
          </p:nvPr>
        </p:nvSpPr>
        <p:spPr>
          <a:xfrm>
            <a:off x="720000" y="725500"/>
            <a:ext cx="3917700" cy="15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/>
          <p:nvPr>
            <p:ph idx="2" type="pic"/>
          </p:nvPr>
        </p:nvSpPr>
        <p:spPr>
          <a:xfrm>
            <a:off x="-24150" y="-22800"/>
            <a:ext cx="91923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4"/>
          <p:cNvSpPr txBox="1"/>
          <p:nvPr>
            <p:ph idx="1" type="body"/>
          </p:nvPr>
        </p:nvSpPr>
        <p:spPr>
          <a:xfrm>
            <a:off x="4227950" y="758825"/>
            <a:ext cx="4196100" cy="1125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hasCustomPrompt="1" type="title"/>
          </p:nvPr>
        </p:nvSpPr>
        <p:spPr>
          <a:xfrm>
            <a:off x="4344900" y="540000"/>
            <a:ext cx="4079100" cy="13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28" name="Google Shape;228;p45"/>
          <p:cNvSpPr txBox="1"/>
          <p:nvPr>
            <p:ph idx="1" type="subTitle"/>
          </p:nvPr>
        </p:nvSpPr>
        <p:spPr>
          <a:xfrm>
            <a:off x="4344900" y="1886675"/>
            <a:ext cx="40791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" name="Google Shape;232;p47"/>
          <p:cNvSpPr txBox="1"/>
          <p:nvPr>
            <p:ph idx="2" type="title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47"/>
          <p:cNvSpPr txBox="1"/>
          <p:nvPr>
            <p:ph idx="3" type="title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p47"/>
          <p:cNvSpPr txBox="1"/>
          <p:nvPr>
            <p:ph idx="1" type="subTitle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47"/>
          <p:cNvSpPr txBox="1"/>
          <p:nvPr>
            <p:ph idx="4" type="subTitle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7"/>
          <p:cNvSpPr txBox="1"/>
          <p:nvPr>
            <p:ph idx="5" type="title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7" name="Google Shape;237;p47"/>
          <p:cNvSpPr txBox="1"/>
          <p:nvPr>
            <p:ph idx="6" type="title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" name="Google Shape;238;p47"/>
          <p:cNvSpPr txBox="1"/>
          <p:nvPr>
            <p:ph idx="7" type="subTitle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7"/>
          <p:cNvSpPr txBox="1"/>
          <p:nvPr>
            <p:ph idx="8" type="subTitle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7"/>
          <p:cNvSpPr txBox="1"/>
          <p:nvPr>
            <p:ph hasCustomPrompt="1" idx="9" type="title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1" name="Google Shape;241;p47"/>
          <p:cNvSpPr txBox="1"/>
          <p:nvPr>
            <p:ph hasCustomPrompt="1" idx="13" type="title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2" name="Google Shape;242;p47"/>
          <p:cNvSpPr txBox="1"/>
          <p:nvPr>
            <p:ph hasCustomPrompt="1" idx="14" type="title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3" name="Google Shape;243;p47"/>
          <p:cNvSpPr txBox="1"/>
          <p:nvPr>
            <p:ph hasCustomPrompt="1" idx="15" type="title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244" name="Google Shape;244;p47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>
            <p:ph type="title"/>
          </p:nvPr>
        </p:nvSpPr>
        <p:spPr>
          <a:xfrm>
            <a:off x="720000" y="3858588"/>
            <a:ext cx="4550400" cy="40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48"/>
          <p:cNvSpPr txBox="1"/>
          <p:nvPr>
            <p:ph idx="1" type="subTitle"/>
          </p:nvPr>
        </p:nvSpPr>
        <p:spPr>
          <a:xfrm>
            <a:off x="720000" y="854013"/>
            <a:ext cx="4550400" cy="29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9"/>
          <p:cNvSpPr txBox="1"/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1" name="Google Shape;251;p49"/>
          <p:cNvSpPr txBox="1"/>
          <p:nvPr>
            <p:ph hasCustomPrompt="1" idx="2" type="title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52" name="Google Shape;252;p49"/>
          <p:cNvSpPr txBox="1"/>
          <p:nvPr>
            <p:ph idx="1" type="subTitle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0"/>
          <p:cNvSpPr txBox="1"/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6" name="Google Shape;256;p50"/>
          <p:cNvSpPr txBox="1"/>
          <p:nvPr>
            <p:ph hasCustomPrompt="1" idx="2" type="title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57" name="Google Shape;257;p50"/>
          <p:cNvSpPr txBox="1"/>
          <p:nvPr>
            <p:ph idx="1" type="subTitle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1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1"/>
          <p:cNvSpPr txBox="1"/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1" name="Google Shape;261;p51"/>
          <p:cNvSpPr txBox="1"/>
          <p:nvPr>
            <p:ph hasCustomPrompt="1" idx="2" type="title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62" name="Google Shape;262;p51"/>
          <p:cNvSpPr txBox="1"/>
          <p:nvPr>
            <p:ph idx="1" type="subTitle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5" name="Google Shape;265;p52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68" name="Google Shape;268;p53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71" name="Google Shape;271;p54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>
            <p:ph hasCustomPrompt="1" type="title"/>
          </p:nvPr>
        </p:nvSpPr>
        <p:spPr>
          <a:xfrm>
            <a:off x="7199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74" name="Google Shape;274;p55"/>
          <p:cNvSpPr txBox="1"/>
          <p:nvPr>
            <p:ph idx="1" type="subTitle"/>
          </p:nvPr>
        </p:nvSpPr>
        <p:spPr>
          <a:xfrm>
            <a:off x="7199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55"/>
          <p:cNvSpPr txBox="1"/>
          <p:nvPr>
            <p:ph hasCustomPrompt="1" idx="2" type="title"/>
          </p:nvPr>
        </p:nvSpPr>
        <p:spPr>
          <a:xfrm>
            <a:off x="40961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76" name="Google Shape;276;p55"/>
          <p:cNvSpPr txBox="1"/>
          <p:nvPr>
            <p:ph idx="3" type="subTitle"/>
          </p:nvPr>
        </p:nvSpPr>
        <p:spPr>
          <a:xfrm>
            <a:off x="40961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55"/>
          <p:cNvSpPr txBox="1"/>
          <p:nvPr>
            <p:ph hasCustomPrompt="1" idx="4" type="title"/>
          </p:nvPr>
        </p:nvSpPr>
        <p:spPr>
          <a:xfrm>
            <a:off x="40961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78" name="Google Shape;278;p55"/>
          <p:cNvSpPr txBox="1"/>
          <p:nvPr>
            <p:ph idx="5" type="subTitle"/>
          </p:nvPr>
        </p:nvSpPr>
        <p:spPr>
          <a:xfrm>
            <a:off x="40961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55"/>
          <p:cNvSpPr txBox="1"/>
          <p:nvPr>
            <p:ph hasCustomPrompt="1" idx="6" type="title"/>
          </p:nvPr>
        </p:nvSpPr>
        <p:spPr>
          <a:xfrm>
            <a:off x="7199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80" name="Google Shape;280;p55"/>
          <p:cNvSpPr txBox="1"/>
          <p:nvPr>
            <p:ph idx="7" type="subTitle"/>
          </p:nvPr>
        </p:nvSpPr>
        <p:spPr>
          <a:xfrm>
            <a:off x="7199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1" name="Google Shape;281;p55"/>
          <p:cNvPicPr preferRelativeResize="0"/>
          <p:nvPr/>
        </p:nvPicPr>
        <p:blipFill rotWithShape="1">
          <a:blip r:embed="rId2">
            <a:alphaModFix/>
          </a:blip>
          <a:srcRect b="0" l="44490" r="0" t="0"/>
          <a:stretch/>
        </p:blipFill>
        <p:spPr>
          <a:xfrm flipH="1">
            <a:off x="7389250" y="0"/>
            <a:ext cx="1118050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5"/>
          <p:cNvSpPr/>
          <p:nvPr/>
        </p:nvSpPr>
        <p:spPr>
          <a:xfrm flipH="1">
            <a:off x="7974601" y="-24000"/>
            <a:ext cx="11694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>
            <p:ph type="title"/>
          </p:nvPr>
        </p:nvSpPr>
        <p:spPr>
          <a:xfrm>
            <a:off x="6019500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5" name="Google Shape;285;p56"/>
          <p:cNvSpPr txBox="1"/>
          <p:nvPr>
            <p:ph idx="2" type="title"/>
          </p:nvPr>
        </p:nvSpPr>
        <p:spPr>
          <a:xfrm>
            <a:off x="336974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6" name="Google Shape;286;p56"/>
          <p:cNvSpPr txBox="1"/>
          <p:nvPr>
            <p:ph idx="1" type="subTitle"/>
          </p:nvPr>
        </p:nvSpPr>
        <p:spPr>
          <a:xfrm>
            <a:off x="7200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6"/>
          <p:cNvSpPr txBox="1"/>
          <p:nvPr>
            <p:ph idx="3" type="subTitle"/>
          </p:nvPr>
        </p:nvSpPr>
        <p:spPr>
          <a:xfrm>
            <a:off x="3369741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56"/>
          <p:cNvSpPr txBox="1"/>
          <p:nvPr>
            <p:ph idx="4" type="title"/>
          </p:nvPr>
        </p:nvSpPr>
        <p:spPr>
          <a:xfrm>
            <a:off x="72000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9" name="Google Shape;289;p56"/>
          <p:cNvSpPr txBox="1"/>
          <p:nvPr>
            <p:ph idx="5" type="subTitle"/>
          </p:nvPr>
        </p:nvSpPr>
        <p:spPr>
          <a:xfrm>
            <a:off x="60195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6"/>
          <p:cNvSpPr txBox="1"/>
          <p:nvPr>
            <p:ph hasCustomPrompt="1" idx="7" type="title"/>
          </p:nvPr>
        </p:nvSpPr>
        <p:spPr>
          <a:xfrm>
            <a:off x="7199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3" name="Google Shape;293;p56"/>
          <p:cNvSpPr txBox="1"/>
          <p:nvPr>
            <p:ph hasCustomPrompt="1" idx="8" type="title"/>
          </p:nvPr>
        </p:nvSpPr>
        <p:spPr>
          <a:xfrm>
            <a:off x="336974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4" name="Google Shape;294;p56"/>
          <p:cNvSpPr txBox="1"/>
          <p:nvPr>
            <p:ph hasCustomPrompt="1" idx="9" type="title"/>
          </p:nvPr>
        </p:nvSpPr>
        <p:spPr>
          <a:xfrm>
            <a:off x="60194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7" name="Google Shape;297;p57"/>
          <p:cNvSpPr txBox="1"/>
          <p:nvPr>
            <p:ph idx="2" type="title"/>
          </p:nvPr>
        </p:nvSpPr>
        <p:spPr>
          <a:xfrm>
            <a:off x="2591400" y="1550700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8" name="Google Shape;298;p57"/>
          <p:cNvSpPr txBox="1"/>
          <p:nvPr>
            <p:ph idx="3" type="title"/>
          </p:nvPr>
        </p:nvSpPr>
        <p:spPr>
          <a:xfrm>
            <a:off x="2591250" y="33236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9" name="Google Shape;299;p57"/>
          <p:cNvSpPr txBox="1"/>
          <p:nvPr>
            <p:ph idx="1" type="subTitle"/>
          </p:nvPr>
        </p:nvSpPr>
        <p:spPr>
          <a:xfrm>
            <a:off x="2591400" y="2031300"/>
            <a:ext cx="18972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00" name="Google Shape;300;p57"/>
          <p:cNvSpPr txBox="1"/>
          <p:nvPr>
            <p:ph idx="4" type="subTitle"/>
          </p:nvPr>
        </p:nvSpPr>
        <p:spPr>
          <a:xfrm>
            <a:off x="2591550" y="3804275"/>
            <a:ext cx="18975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8"/>
          <p:cNvSpPr txBox="1"/>
          <p:nvPr>
            <p:ph idx="1" type="subTitle"/>
          </p:nvPr>
        </p:nvSpPr>
        <p:spPr>
          <a:xfrm>
            <a:off x="1669850" y="1649606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58"/>
          <p:cNvSpPr txBox="1"/>
          <p:nvPr>
            <p:ph idx="2" type="subTitle"/>
          </p:nvPr>
        </p:nvSpPr>
        <p:spPr>
          <a:xfrm>
            <a:off x="1669825" y="2721932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8"/>
          <p:cNvSpPr txBox="1"/>
          <p:nvPr>
            <p:ph idx="3" type="subTitle"/>
          </p:nvPr>
        </p:nvSpPr>
        <p:spPr>
          <a:xfrm>
            <a:off x="1669850" y="3794257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8"/>
          <p:cNvSpPr txBox="1"/>
          <p:nvPr>
            <p:ph type="title"/>
          </p:nvPr>
        </p:nvSpPr>
        <p:spPr>
          <a:xfrm>
            <a:off x="720000" y="445025"/>
            <a:ext cx="5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6" name="Google Shape;306;p58"/>
          <p:cNvSpPr txBox="1"/>
          <p:nvPr>
            <p:ph idx="4" type="title"/>
          </p:nvPr>
        </p:nvSpPr>
        <p:spPr>
          <a:xfrm>
            <a:off x="1669838" y="3542127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7" name="Google Shape;307;p58"/>
          <p:cNvSpPr txBox="1"/>
          <p:nvPr>
            <p:ph idx="5" type="title"/>
          </p:nvPr>
        </p:nvSpPr>
        <p:spPr>
          <a:xfrm>
            <a:off x="1669836" y="2469801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8" name="Google Shape;308;p58"/>
          <p:cNvSpPr txBox="1"/>
          <p:nvPr>
            <p:ph idx="6" type="title"/>
          </p:nvPr>
        </p:nvSpPr>
        <p:spPr>
          <a:xfrm>
            <a:off x="1669840" y="1397475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1" name="Google Shape;311;p59"/>
          <p:cNvSpPr txBox="1"/>
          <p:nvPr>
            <p:ph idx="2" type="title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2" name="Google Shape;312;p59"/>
          <p:cNvSpPr txBox="1"/>
          <p:nvPr>
            <p:ph idx="1" type="subTitle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9"/>
          <p:cNvSpPr txBox="1"/>
          <p:nvPr>
            <p:ph idx="3" type="subTitle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9"/>
          <p:cNvSpPr txBox="1"/>
          <p:nvPr>
            <p:ph idx="4" type="title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" name="Google Shape;315;p59"/>
          <p:cNvSpPr txBox="1"/>
          <p:nvPr>
            <p:ph idx="5" type="title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6" name="Google Shape;316;p59"/>
          <p:cNvSpPr txBox="1"/>
          <p:nvPr>
            <p:ph idx="6" type="subTitle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9"/>
          <p:cNvSpPr txBox="1"/>
          <p:nvPr>
            <p:ph idx="7" type="subTitle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19" name="Google Shape;319;p59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0"/>
          <p:cNvSpPr txBox="1"/>
          <p:nvPr>
            <p:ph type="title"/>
          </p:nvPr>
        </p:nvSpPr>
        <p:spPr>
          <a:xfrm>
            <a:off x="13140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2" name="Google Shape;322;p60"/>
          <p:cNvSpPr txBox="1"/>
          <p:nvPr>
            <p:ph idx="2" type="title"/>
          </p:nvPr>
        </p:nvSpPr>
        <p:spPr>
          <a:xfrm>
            <a:off x="48615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60"/>
          <p:cNvSpPr txBox="1"/>
          <p:nvPr>
            <p:ph idx="1" type="subTitle"/>
          </p:nvPr>
        </p:nvSpPr>
        <p:spPr>
          <a:xfrm>
            <a:off x="13140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60"/>
          <p:cNvSpPr txBox="1"/>
          <p:nvPr>
            <p:ph idx="3" type="subTitle"/>
          </p:nvPr>
        </p:nvSpPr>
        <p:spPr>
          <a:xfrm>
            <a:off x="48615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60"/>
          <p:cNvSpPr txBox="1"/>
          <p:nvPr>
            <p:ph idx="4" type="title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6" name="Google Shape;326;p60"/>
          <p:cNvSpPr txBox="1"/>
          <p:nvPr>
            <p:ph idx="5" type="title"/>
          </p:nvPr>
        </p:nvSpPr>
        <p:spPr>
          <a:xfrm>
            <a:off x="48615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7" name="Google Shape;327;p60"/>
          <p:cNvSpPr txBox="1"/>
          <p:nvPr>
            <p:ph idx="6" type="subTitle"/>
          </p:nvPr>
        </p:nvSpPr>
        <p:spPr>
          <a:xfrm>
            <a:off x="13140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60"/>
          <p:cNvSpPr txBox="1"/>
          <p:nvPr>
            <p:ph idx="7" type="subTitle"/>
          </p:nvPr>
        </p:nvSpPr>
        <p:spPr>
          <a:xfrm>
            <a:off x="48615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60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0" name="Google Shape;330;p60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60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7869138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1"/>
          <p:cNvSpPr txBox="1"/>
          <p:nvPr>
            <p:ph type="title"/>
          </p:nvPr>
        </p:nvSpPr>
        <p:spPr>
          <a:xfrm>
            <a:off x="720005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4" name="Google Shape;334;p61"/>
          <p:cNvSpPr txBox="1"/>
          <p:nvPr>
            <p:ph idx="2" type="title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5" name="Google Shape;335;p61"/>
          <p:cNvSpPr txBox="1"/>
          <p:nvPr>
            <p:ph idx="1" type="subTitle"/>
          </p:nvPr>
        </p:nvSpPr>
        <p:spPr>
          <a:xfrm>
            <a:off x="720000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61"/>
          <p:cNvSpPr txBox="1"/>
          <p:nvPr>
            <p:ph idx="3" type="subTitle"/>
          </p:nvPr>
        </p:nvSpPr>
        <p:spPr>
          <a:xfrm>
            <a:off x="719999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61"/>
          <p:cNvSpPr txBox="1"/>
          <p:nvPr>
            <p:ph idx="4" type="title"/>
          </p:nvPr>
        </p:nvSpPr>
        <p:spPr>
          <a:xfrm>
            <a:off x="3443130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8" name="Google Shape;338;p61"/>
          <p:cNvSpPr txBox="1"/>
          <p:nvPr>
            <p:ph idx="5" type="title"/>
          </p:nvPr>
        </p:nvSpPr>
        <p:spPr>
          <a:xfrm>
            <a:off x="3443129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9" name="Google Shape;339;p61"/>
          <p:cNvSpPr txBox="1"/>
          <p:nvPr>
            <p:ph idx="6" type="subTitle"/>
          </p:nvPr>
        </p:nvSpPr>
        <p:spPr>
          <a:xfrm>
            <a:off x="3443125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61"/>
          <p:cNvSpPr txBox="1"/>
          <p:nvPr>
            <p:ph idx="7" type="subTitle"/>
          </p:nvPr>
        </p:nvSpPr>
        <p:spPr>
          <a:xfrm>
            <a:off x="3443124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61"/>
          <p:cNvSpPr txBox="1"/>
          <p:nvPr>
            <p:ph idx="8" type="title"/>
          </p:nvPr>
        </p:nvSpPr>
        <p:spPr>
          <a:xfrm>
            <a:off x="720000" y="445025"/>
            <a:ext cx="534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2" name="Google Shape;342;p61"/>
          <p:cNvSpPr txBox="1"/>
          <p:nvPr>
            <p:ph idx="9" type="title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61"/>
          <p:cNvSpPr txBox="1"/>
          <p:nvPr>
            <p:ph idx="13" type="subTitle"/>
          </p:nvPr>
        </p:nvSpPr>
        <p:spPr>
          <a:xfrm>
            <a:off x="720003" y="38477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61"/>
          <p:cNvSpPr txBox="1"/>
          <p:nvPr>
            <p:ph idx="14" type="title"/>
          </p:nvPr>
        </p:nvSpPr>
        <p:spPr>
          <a:xfrm>
            <a:off x="3443133" y="3588179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5" name="Google Shape;345;p61"/>
          <p:cNvSpPr txBox="1"/>
          <p:nvPr>
            <p:ph idx="15" type="subTitle"/>
          </p:nvPr>
        </p:nvSpPr>
        <p:spPr>
          <a:xfrm>
            <a:off x="3443128" y="3847429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2"/>
          <p:cNvSpPr txBox="1"/>
          <p:nvPr>
            <p:ph type="title"/>
          </p:nvPr>
        </p:nvSpPr>
        <p:spPr>
          <a:xfrm>
            <a:off x="4823700" y="1834850"/>
            <a:ext cx="3600300" cy="18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8" name="Google Shape;348;p62"/>
          <p:cNvSpPr txBox="1"/>
          <p:nvPr>
            <p:ph idx="1" type="subTitle"/>
          </p:nvPr>
        </p:nvSpPr>
        <p:spPr>
          <a:xfrm>
            <a:off x="4823712" y="3677750"/>
            <a:ext cx="36003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62"/>
          <p:cNvSpPr/>
          <p:nvPr>
            <p:ph idx="2" type="pic"/>
          </p:nvPr>
        </p:nvSpPr>
        <p:spPr>
          <a:xfrm>
            <a:off x="1762274" y="838250"/>
            <a:ext cx="2889000" cy="3603900"/>
          </a:xfrm>
          <a:prstGeom prst="rect">
            <a:avLst/>
          </a:prstGeom>
          <a:noFill/>
          <a:ln>
            <a:noFill/>
          </a:ln>
        </p:spPr>
      </p:sp>
      <p:pic>
        <p:nvPicPr>
          <p:cNvPr id="350" name="Google Shape;350;p62"/>
          <p:cNvPicPr preferRelativeResize="0"/>
          <p:nvPr/>
        </p:nvPicPr>
        <p:blipFill rotWithShape="1">
          <a:blip r:embed="rId2">
            <a:alphaModFix/>
          </a:blip>
          <a:srcRect b="0" l="73023" r="0" t="0"/>
          <a:stretch/>
        </p:blipFill>
        <p:spPr>
          <a:xfrm>
            <a:off x="925799" y="0"/>
            <a:ext cx="543375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2"/>
          <p:cNvSpPr/>
          <p:nvPr/>
        </p:nvSpPr>
        <p:spPr>
          <a:xfrm>
            <a:off x="0" y="-24000"/>
            <a:ext cx="925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3"/>
          <p:cNvSpPr txBox="1"/>
          <p:nvPr>
            <p:ph idx="1" type="subTitle"/>
          </p:nvPr>
        </p:nvSpPr>
        <p:spPr>
          <a:xfrm>
            <a:off x="720000" y="3687275"/>
            <a:ext cx="31989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63"/>
          <p:cNvSpPr txBox="1"/>
          <p:nvPr>
            <p:ph type="title"/>
          </p:nvPr>
        </p:nvSpPr>
        <p:spPr>
          <a:xfrm>
            <a:off x="720000" y="2317275"/>
            <a:ext cx="31989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5" name="Google Shape;355;p63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58" name="Google Shape;358;p64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4"/>
          <p:cNvSpPr txBox="1"/>
          <p:nvPr>
            <p:ph idx="1" type="body"/>
          </p:nvPr>
        </p:nvSpPr>
        <p:spPr>
          <a:xfrm>
            <a:off x="732775" y="1272225"/>
            <a:ext cx="28401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5"/>
          <p:cNvSpPr txBox="1"/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362" name="Google Shape;362;p65"/>
          <p:cNvSpPr txBox="1"/>
          <p:nvPr>
            <p:ph idx="1" type="subTitle"/>
          </p:nvPr>
        </p:nvSpPr>
        <p:spPr>
          <a:xfrm>
            <a:off x="2876775" y="2196872"/>
            <a:ext cx="48924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3" name="Google Shape;363;p65"/>
          <p:cNvSpPr txBox="1"/>
          <p:nvPr>
            <p:ph idx="2" type="subTitle"/>
          </p:nvPr>
        </p:nvSpPr>
        <p:spPr>
          <a:xfrm>
            <a:off x="2876775" y="4123900"/>
            <a:ext cx="48924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4" name="Google Shape;364;p65"/>
          <p:cNvSpPr txBox="1"/>
          <p:nvPr/>
        </p:nvSpPr>
        <p:spPr>
          <a:xfrm>
            <a:off x="2876775" y="36127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65" name="Google Shape;36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5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6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67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371" name="Google Shape;371;p67"/>
            <p:cNvPicPr preferRelativeResize="0"/>
            <p:nvPr/>
          </p:nvPicPr>
          <p:blipFill rotWithShape="1">
            <a:blip r:embed="rId2">
              <a:alphaModFix/>
            </a:blip>
            <a:srcRect b="0" l="73809" r="-2" t="0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67"/>
            <p:cNvPicPr preferRelativeResize="0"/>
            <p:nvPr/>
          </p:nvPicPr>
          <p:blipFill rotWithShape="1">
            <a:blip r:embed="rId2">
              <a:alphaModFix/>
            </a:blip>
            <a:srcRect b="510" l="73809" r="-2" t="-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257175" y="2889800"/>
            <a:ext cx="4166700" cy="17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" type="body"/>
          </p:nvPr>
        </p:nvSpPr>
        <p:spPr>
          <a:xfrm>
            <a:off x="720000" y="2276900"/>
            <a:ext cx="39177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20000" y="725500"/>
            <a:ext cx="3917700" cy="15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>
            <p:ph idx="2" type="pic"/>
          </p:nvPr>
        </p:nvSpPr>
        <p:spPr>
          <a:xfrm>
            <a:off x="-24150" y="-22800"/>
            <a:ext cx="91923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227950" y="758825"/>
            <a:ext cx="4196100" cy="1125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2.jpg"/><Relationship Id="rId7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/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Now Pay Later Project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78" name="Google Shape;378;p68"/>
          <p:cNvCxnSpPr/>
          <p:nvPr/>
        </p:nvCxnSpPr>
        <p:spPr>
          <a:xfrm>
            <a:off x="2468800" y="3562475"/>
            <a:ext cx="596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8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8"/>
          <p:cNvSpPr txBox="1"/>
          <p:nvPr>
            <p:ph idx="4294967295" type="title"/>
          </p:nvPr>
        </p:nvSpPr>
        <p:spPr>
          <a:xfrm>
            <a:off x="2848150" y="3822575"/>
            <a:ext cx="32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15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7"/>
          <p:cNvSpPr txBox="1"/>
          <p:nvPr>
            <p:ph type="title"/>
          </p:nvPr>
        </p:nvSpPr>
        <p:spPr>
          <a:xfrm>
            <a:off x="561425" y="287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531" name="Google Shape;531;p77"/>
          <p:cNvSpPr txBox="1"/>
          <p:nvPr/>
        </p:nvSpPr>
        <p:spPr>
          <a:xfrm>
            <a:off x="460125" y="1201675"/>
            <a:ext cx="292680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Data Ingestion</a:t>
            </a:r>
            <a:endParaRPr sz="180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32" name="Google Shape;532;p77"/>
          <p:cNvSpPr txBox="1"/>
          <p:nvPr/>
        </p:nvSpPr>
        <p:spPr>
          <a:xfrm>
            <a:off x="690151" y="1936288"/>
            <a:ext cx="292680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Preprocess</a:t>
            </a:r>
            <a:endParaRPr sz="180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33" name="Google Shape;533;p77"/>
          <p:cNvSpPr txBox="1"/>
          <p:nvPr/>
        </p:nvSpPr>
        <p:spPr>
          <a:xfrm>
            <a:off x="1027200" y="2647838"/>
            <a:ext cx="292680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Preliminary analysis</a:t>
            </a:r>
            <a:endParaRPr sz="180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34" name="Google Shape;534;p77"/>
          <p:cNvSpPr txBox="1"/>
          <p:nvPr/>
        </p:nvSpPr>
        <p:spPr>
          <a:xfrm>
            <a:off x="1454001" y="3359400"/>
            <a:ext cx="292680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Modelling</a:t>
            </a:r>
            <a:endParaRPr sz="180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35" name="Google Shape;535;p77"/>
          <p:cNvSpPr txBox="1"/>
          <p:nvPr/>
        </p:nvSpPr>
        <p:spPr>
          <a:xfrm>
            <a:off x="1785274" y="4047900"/>
            <a:ext cx="2926800" cy="39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Rank</a:t>
            </a:r>
            <a:endParaRPr sz="180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36" name="Google Shape;536;p77"/>
          <p:cNvSpPr txBox="1"/>
          <p:nvPr/>
        </p:nvSpPr>
        <p:spPr>
          <a:xfrm>
            <a:off x="3616948" y="1201675"/>
            <a:ext cx="347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Extract and Load the dataset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7" name="Google Shape;537;p77"/>
          <p:cNvSpPr txBox="1"/>
          <p:nvPr/>
        </p:nvSpPr>
        <p:spPr>
          <a:xfrm>
            <a:off x="3953991" y="1936281"/>
            <a:ext cx="347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Transformation and Aggregation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8" name="Google Shape;538;p77"/>
          <p:cNvSpPr txBox="1"/>
          <p:nvPr/>
        </p:nvSpPr>
        <p:spPr>
          <a:xfrm>
            <a:off x="4305860" y="2670888"/>
            <a:ext cx="347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Visually assess the data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9" name="Google Shape;539;p77"/>
          <p:cNvSpPr txBox="1"/>
          <p:nvPr/>
        </p:nvSpPr>
        <p:spPr>
          <a:xfrm>
            <a:off x="4624829" y="3359406"/>
            <a:ext cx="347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Train statistical models to predict 2023 data and fraudulent transactions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0" name="Google Shape;540;p77"/>
          <p:cNvSpPr txBox="1"/>
          <p:nvPr/>
        </p:nvSpPr>
        <p:spPr>
          <a:xfrm>
            <a:off x="4944598" y="4047900"/>
            <a:ext cx="347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Rank the merchants using Weighted Sum Method.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541" name="Google Shape;541;p77"/>
          <p:cNvCxnSpPr>
            <a:stCxn id="531" idx="3"/>
          </p:cNvCxnSpPr>
          <p:nvPr/>
        </p:nvCxnSpPr>
        <p:spPr>
          <a:xfrm>
            <a:off x="3386925" y="1398475"/>
            <a:ext cx="181500" cy="543900"/>
          </a:xfrm>
          <a:prstGeom prst="bentConnector2">
            <a:avLst/>
          </a:prstGeom>
          <a:noFill/>
          <a:ln cap="flat" cmpd="sng" w="9525">
            <a:solidFill>
              <a:srgbClr val="0F3D3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77"/>
          <p:cNvCxnSpPr>
            <a:stCxn id="532" idx="3"/>
          </p:cNvCxnSpPr>
          <p:nvPr/>
        </p:nvCxnSpPr>
        <p:spPr>
          <a:xfrm>
            <a:off x="3616951" y="2133088"/>
            <a:ext cx="169200" cy="510000"/>
          </a:xfrm>
          <a:prstGeom prst="bentConnector2">
            <a:avLst/>
          </a:prstGeom>
          <a:noFill/>
          <a:ln cap="flat" cmpd="sng" w="9525">
            <a:solidFill>
              <a:srgbClr val="0F3D3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77"/>
          <p:cNvCxnSpPr>
            <a:stCxn id="533" idx="3"/>
          </p:cNvCxnSpPr>
          <p:nvPr/>
        </p:nvCxnSpPr>
        <p:spPr>
          <a:xfrm>
            <a:off x="3954000" y="2844638"/>
            <a:ext cx="162000" cy="509400"/>
          </a:xfrm>
          <a:prstGeom prst="bentConnector2">
            <a:avLst/>
          </a:prstGeom>
          <a:noFill/>
          <a:ln cap="flat" cmpd="sng" w="9525">
            <a:solidFill>
              <a:srgbClr val="0F3D3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77"/>
          <p:cNvCxnSpPr>
            <a:stCxn id="534" idx="3"/>
          </p:cNvCxnSpPr>
          <p:nvPr/>
        </p:nvCxnSpPr>
        <p:spPr>
          <a:xfrm>
            <a:off x="4380801" y="3556200"/>
            <a:ext cx="160500" cy="485100"/>
          </a:xfrm>
          <a:prstGeom prst="bentConnector2">
            <a:avLst/>
          </a:prstGeom>
          <a:noFill/>
          <a:ln cap="flat" cmpd="sng" w="9525">
            <a:solidFill>
              <a:srgbClr val="0F3D3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8"/>
          <p:cNvSpPr txBox="1"/>
          <p:nvPr>
            <p:ph type="title"/>
          </p:nvPr>
        </p:nvSpPr>
        <p:spPr>
          <a:xfrm>
            <a:off x="2005075" y="468650"/>
            <a:ext cx="6557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Preprocess: </a:t>
            </a:r>
            <a:r>
              <a:rPr lang="en" sz="2400"/>
              <a:t>Missing values analysis</a:t>
            </a:r>
            <a:endParaRPr sz="2400"/>
          </a:p>
        </p:txBody>
      </p:sp>
      <p:sp>
        <p:nvSpPr>
          <p:cNvPr id="550" name="Google Shape;550;p78"/>
          <p:cNvSpPr txBox="1"/>
          <p:nvPr>
            <p:ph idx="1" type="subTitle"/>
          </p:nvPr>
        </p:nvSpPr>
        <p:spPr>
          <a:xfrm>
            <a:off x="2403850" y="1704851"/>
            <a:ext cx="52398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</a:rPr>
              <a:t>No details found for ≈</a:t>
            </a:r>
            <a:r>
              <a:rPr lang="en" sz="1900"/>
              <a:t>400</a:t>
            </a:r>
            <a:r>
              <a:rPr lang="en" sz="1900"/>
              <a:t> merchants out of 4000 merchants</a:t>
            </a:r>
            <a:endParaRPr sz="1900"/>
          </a:p>
        </p:txBody>
      </p:sp>
      <p:cxnSp>
        <p:nvCxnSpPr>
          <p:cNvPr id="551" name="Google Shape;551;p78"/>
          <p:cNvCxnSpPr/>
          <p:nvPr/>
        </p:nvCxnSpPr>
        <p:spPr>
          <a:xfrm>
            <a:off x="1703350" y="1485125"/>
            <a:ext cx="594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2" name="Google Shape;55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0086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8"/>
          <p:cNvSpPr/>
          <p:nvPr/>
        </p:nvSpPr>
        <p:spPr>
          <a:xfrm flipH="1" rot="10800000">
            <a:off x="2923600" y="2660825"/>
            <a:ext cx="471900" cy="436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54" name="Google Shape;554;p78"/>
          <p:cNvSpPr txBox="1"/>
          <p:nvPr>
            <p:ph idx="1" type="subTitle"/>
          </p:nvPr>
        </p:nvSpPr>
        <p:spPr>
          <a:xfrm>
            <a:off x="3395500" y="2573850"/>
            <a:ext cx="39525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Likely to be not our clients</a:t>
            </a:r>
            <a:endParaRPr sz="1900"/>
          </a:p>
        </p:txBody>
      </p:sp>
      <p:sp>
        <p:nvSpPr>
          <p:cNvPr id="555" name="Google Shape;555;p78"/>
          <p:cNvSpPr txBox="1"/>
          <p:nvPr>
            <p:ph idx="1" type="subTitle"/>
          </p:nvPr>
        </p:nvSpPr>
        <p:spPr>
          <a:xfrm>
            <a:off x="2790275" y="3442850"/>
            <a:ext cx="43521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Removed those merchants and their corresponding transactions</a:t>
            </a:r>
            <a:endParaRPr sz="1900"/>
          </a:p>
        </p:txBody>
      </p:sp>
      <p:sp>
        <p:nvSpPr>
          <p:cNvPr id="556" name="Google Shape;556;p78"/>
          <p:cNvSpPr/>
          <p:nvPr/>
        </p:nvSpPr>
        <p:spPr>
          <a:xfrm>
            <a:off x="2283350" y="3535225"/>
            <a:ext cx="471900" cy="418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398925" y="284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Preliminary analysis: transaction data</a:t>
            </a:r>
            <a:endParaRPr sz="2200"/>
          </a:p>
        </p:txBody>
      </p:sp>
      <p:sp>
        <p:nvSpPr>
          <p:cNvPr id="562" name="Google Shape;562;p79"/>
          <p:cNvSpPr txBox="1"/>
          <p:nvPr>
            <p:ph idx="1" type="body"/>
          </p:nvPr>
        </p:nvSpPr>
        <p:spPr>
          <a:xfrm>
            <a:off x="471200" y="13587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63" name="Google Shape;563;p79"/>
          <p:cNvSpPr/>
          <p:nvPr/>
        </p:nvSpPr>
        <p:spPr>
          <a:xfrm>
            <a:off x="5477400" y="1980225"/>
            <a:ext cx="2571000" cy="232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Observations</a:t>
            </a:r>
            <a:r>
              <a:rPr lang="en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AutoNum type="arabicPeriod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Similar trend each year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AutoNum type="arabicPeriod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High volume of transactions during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Christmas and the Summer Holiday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64" name="Google Shape;5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0" y="956362"/>
            <a:ext cx="5028500" cy="4062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79"/>
          <p:cNvCxnSpPr/>
          <p:nvPr/>
        </p:nvCxnSpPr>
        <p:spPr>
          <a:xfrm>
            <a:off x="2442275" y="1223150"/>
            <a:ext cx="8100" cy="316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79"/>
          <p:cNvCxnSpPr/>
          <p:nvPr/>
        </p:nvCxnSpPr>
        <p:spPr>
          <a:xfrm>
            <a:off x="2896475" y="1223150"/>
            <a:ext cx="8100" cy="316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67" name="Google Shape;567;p79"/>
          <p:cNvSpPr/>
          <p:nvPr/>
        </p:nvSpPr>
        <p:spPr>
          <a:xfrm>
            <a:off x="3224413" y="1358700"/>
            <a:ext cx="1890300" cy="953700"/>
          </a:xfrm>
          <a:prstGeom prst="wedgeRoundRectCallout">
            <a:avLst>
              <a:gd fmla="val -60068" name="adj1"/>
              <a:gd fmla="val 80193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Spike in demand during holiday season, from November to January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80"/>
          <p:cNvPicPr preferRelativeResize="0"/>
          <p:nvPr/>
        </p:nvPicPr>
        <p:blipFill rotWithShape="1">
          <a:blip r:embed="rId3">
            <a:alphaModFix/>
          </a:blip>
          <a:srcRect b="0" l="0" r="0" t="8933"/>
          <a:stretch/>
        </p:blipFill>
        <p:spPr>
          <a:xfrm>
            <a:off x="0" y="1032000"/>
            <a:ext cx="4906049" cy="41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0"/>
          <p:cNvSpPr txBox="1"/>
          <p:nvPr/>
        </p:nvSpPr>
        <p:spPr>
          <a:xfrm>
            <a:off x="786725" y="2182750"/>
            <a:ext cx="11460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WA</a:t>
            </a:r>
            <a:endParaRPr b="1" u="sng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≈79,000</a:t>
            </a:r>
            <a:endParaRPr b="1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4" name="Google Shape;574;p80"/>
          <p:cNvSpPr txBox="1"/>
          <p:nvPr/>
        </p:nvSpPr>
        <p:spPr>
          <a:xfrm>
            <a:off x="1932713" y="1604175"/>
            <a:ext cx="11460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NT</a:t>
            </a:r>
            <a:endParaRPr b="1" u="sng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≈6,000</a:t>
            </a:r>
            <a:endParaRPr b="1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5" name="Google Shape;575;p80"/>
          <p:cNvSpPr txBox="1"/>
          <p:nvPr/>
        </p:nvSpPr>
        <p:spPr>
          <a:xfrm>
            <a:off x="2105338" y="2694975"/>
            <a:ext cx="11460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S</a:t>
            </a:r>
            <a:r>
              <a:rPr b="1" lang="en" u="sng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A</a:t>
            </a:r>
            <a:endParaRPr b="1" u="sng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≈55,000</a:t>
            </a:r>
            <a:endParaRPr b="1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6" name="Google Shape;576;p80"/>
          <p:cNvSpPr txBox="1"/>
          <p:nvPr/>
        </p:nvSpPr>
        <p:spPr>
          <a:xfrm>
            <a:off x="3013863" y="1974213"/>
            <a:ext cx="129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QLD</a:t>
            </a:r>
            <a:endParaRPr b="1" u="sng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≈7</a:t>
            </a:r>
            <a:r>
              <a:rPr b="1" lang="en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2</a:t>
            </a:r>
            <a:r>
              <a:rPr b="1" lang="en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,000</a:t>
            </a:r>
            <a:endParaRPr b="1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7" name="Google Shape;577;p80"/>
          <p:cNvSpPr txBox="1"/>
          <p:nvPr/>
        </p:nvSpPr>
        <p:spPr>
          <a:xfrm>
            <a:off x="3730400" y="4373350"/>
            <a:ext cx="11460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8" name="Google Shape;578;p80"/>
          <p:cNvSpPr txBox="1"/>
          <p:nvPr>
            <p:ph type="title"/>
          </p:nvPr>
        </p:nvSpPr>
        <p:spPr>
          <a:xfrm>
            <a:off x="0" y="261025"/>
            <a:ext cx="8360100" cy="645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Geospatial Analysis: Number of Consumers by state </a:t>
            </a:r>
            <a:endParaRPr sz="2000"/>
          </a:p>
        </p:txBody>
      </p:sp>
      <p:sp>
        <p:nvSpPr>
          <p:cNvPr id="579" name="Google Shape;579;p80"/>
          <p:cNvSpPr/>
          <p:nvPr/>
        </p:nvSpPr>
        <p:spPr>
          <a:xfrm>
            <a:off x="3917175" y="2764125"/>
            <a:ext cx="1146000" cy="506700"/>
          </a:xfrm>
          <a:prstGeom prst="wedgeRectCallout">
            <a:avLst>
              <a:gd fmla="val -37214" name="adj1"/>
              <a:gd fmla="val 11085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NSW</a:t>
            </a:r>
            <a:endParaRPr b="1" u="sng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≈144,000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0" name="Google Shape;580;p80"/>
          <p:cNvSpPr/>
          <p:nvPr/>
        </p:nvSpPr>
        <p:spPr>
          <a:xfrm>
            <a:off x="4530125" y="3617850"/>
            <a:ext cx="1146000" cy="506700"/>
          </a:xfrm>
          <a:prstGeom prst="wedgeRectCallout">
            <a:avLst>
              <a:gd fmla="val -75305" name="adj1"/>
              <a:gd fmla="val 6912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ACT</a:t>
            </a:r>
            <a:endParaRPr b="1" u="sng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≈4,000</a:t>
            </a:r>
            <a:endParaRPr b="1" u="sng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1" name="Google Shape;581;p80"/>
          <p:cNvSpPr/>
          <p:nvPr/>
        </p:nvSpPr>
        <p:spPr>
          <a:xfrm>
            <a:off x="4530125" y="4373350"/>
            <a:ext cx="1146000" cy="506700"/>
          </a:xfrm>
          <a:prstGeom prst="wedgeRectCallout">
            <a:avLst>
              <a:gd fmla="val -97310" name="adj1"/>
              <a:gd fmla="val 3339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TAS</a:t>
            </a:r>
            <a:endParaRPr b="1" u="sng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≈19,000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2" name="Google Shape;582;p80"/>
          <p:cNvSpPr/>
          <p:nvPr/>
        </p:nvSpPr>
        <p:spPr>
          <a:xfrm>
            <a:off x="1974600" y="4124550"/>
            <a:ext cx="1146000" cy="506700"/>
          </a:xfrm>
          <a:prstGeom prst="wedgeRectCallout">
            <a:avLst>
              <a:gd fmla="val 95545" name="adj1"/>
              <a:gd fmla="val -79312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VIC</a:t>
            </a:r>
            <a:endParaRPr b="1" u="sng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Albert Sans"/>
                <a:ea typeface="Albert Sans"/>
                <a:cs typeface="Albert Sans"/>
                <a:sym typeface="Albert Sans"/>
              </a:rPr>
              <a:t>≈117,000</a:t>
            </a:r>
            <a:endParaRPr b="1" u="sng">
              <a:solidFill>
                <a:srgbClr val="1C4587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3" name="Google Shape;583;p80"/>
          <p:cNvSpPr/>
          <p:nvPr/>
        </p:nvSpPr>
        <p:spPr>
          <a:xfrm>
            <a:off x="5456475" y="1149475"/>
            <a:ext cx="2688900" cy="212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Observations:</a:t>
            </a:r>
            <a:endParaRPr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5156"/>
                </a:solidFill>
                <a:highlight>
                  <a:srgbClr val="FFFFFF"/>
                </a:highlight>
                <a:latin typeface="Albert Sans"/>
                <a:ea typeface="Albert Sans"/>
                <a:cs typeface="Albert Sans"/>
                <a:sym typeface="Albert Sans"/>
              </a:rPr>
              <a:t>→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New South Wales and Victoria have the highest number of consumers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D5156"/>
                </a:solidFill>
                <a:highlight>
                  <a:schemeClr val="lt1"/>
                </a:highlight>
                <a:latin typeface="Albert Sans"/>
                <a:ea typeface="Albert Sans"/>
                <a:cs typeface="Albert Sans"/>
                <a:sym typeface="Albert Sans"/>
              </a:rPr>
              <a:t>→ </a:t>
            </a:r>
            <a:r>
              <a:rPr lang="en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Potential benefit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to target these two states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1"/>
          <p:cNvSpPr txBox="1"/>
          <p:nvPr>
            <p:ph type="title"/>
          </p:nvPr>
        </p:nvSpPr>
        <p:spPr>
          <a:xfrm flipH="1">
            <a:off x="3065200" y="1761725"/>
            <a:ext cx="40383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589" name="Google Shape;589;p81"/>
          <p:cNvSpPr txBox="1"/>
          <p:nvPr>
            <p:ph idx="2" type="title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590" name="Google Shape;590;p81"/>
          <p:cNvCxnSpPr/>
          <p:nvPr/>
        </p:nvCxnSpPr>
        <p:spPr>
          <a:xfrm rot="10800000">
            <a:off x="2018712" y="3600175"/>
            <a:ext cx="640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1" name="Google Shape;59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2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2"/>
          <p:cNvSpPr txBox="1"/>
          <p:nvPr>
            <p:ph idx="8" type="title"/>
          </p:nvPr>
        </p:nvSpPr>
        <p:spPr>
          <a:xfrm>
            <a:off x="3156825" y="419900"/>
            <a:ext cx="18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Models</a:t>
            </a:r>
            <a:endParaRPr sz="3300"/>
          </a:p>
        </p:txBody>
      </p:sp>
      <p:sp>
        <p:nvSpPr>
          <p:cNvPr id="597" name="Google Shape;597;p82"/>
          <p:cNvSpPr txBox="1"/>
          <p:nvPr>
            <p:ph type="title"/>
          </p:nvPr>
        </p:nvSpPr>
        <p:spPr>
          <a:xfrm>
            <a:off x="1020150" y="1469975"/>
            <a:ext cx="303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</a:t>
            </a:r>
            <a:r>
              <a:rPr lang="en"/>
              <a:t>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(linear model)</a:t>
            </a:r>
            <a:endParaRPr/>
          </a:p>
        </p:txBody>
      </p:sp>
      <p:sp>
        <p:nvSpPr>
          <p:cNvPr id="598" name="Google Shape;598;p82"/>
          <p:cNvSpPr txBox="1"/>
          <p:nvPr>
            <p:ph idx="2" type="title"/>
          </p:nvPr>
        </p:nvSpPr>
        <p:spPr>
          <a:xfrm>
            <a:off x="5479450" y="1674900"/>
            <a:ext cx="291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 detection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(random forest)</a:t>
            </a:r>
            <a:endParaRPr/>
          </a:p>
        </p:txBody>
      </p:sp>
      <p:cxnSp>
        <p:nvCxnSpPr>
          <p:cNvPr id="599" name="Google Shape;599;p82"/>
          <p:cNvCxnSpPr/>
          <p:nvPr/>
        </p:nvCxnSpPr>
        <p:spPr>
          <a:xfrm>
            <a:off x="4182163" y="1549525"/>
            <a:ext cx="0" cy="303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0" name="Google Shape;600;p82"/>
          <p:cNvGrpSpPr/>
          <p:nvPr/>
        </p:nvGrpSpPr>
        <p:grpSpPr>
          <a:xfrm>
            <a:off x="391712" y="1175264"/>
            <a:ext cx="498249" cy="499642"/>
            <a:chOff x="-61783350" y="2297100"/>
            <a:chExt cx="316650" cy="316650"/>
          </a:xfrm>
        </p:grpSpPr>
        <p:sp>
          <p:nvSpPr>
            <p:cNvPr id="601" name="Google Shape;601;p82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2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82"/>
          <p:cNvGrpSpPr/>
          <p:nvPr/>
        </p:nvGrpSpPr>
        <p:grpSpPr>
          <a:xfrm>
            <a:off x="4736859" y="1304334"/>
            <a:ext cx="498250" cy="499627"/>
            <a:chOff x="-13966675" y="1639700"/>
            <a:chExt cx="354450" cy="351825"/>
          </a:xfrm>
        </p:grpSpPr>
        <p:sp>
          <p:nvSpPr>
            <p:cNvPr id="604" name="Google Shape;604;p82"/>
            <p:cNvSpPr/>
            <p:nvPr/>
          </p:nvSpPr>
          <p:spPr>
            <a:xfrm>
              <a:off x="-13776875" y="1888525"/>
              <a:ext cx="104775" cy="37625"/>
            </a:xfrm>
            <a:custGeom>
              <a:rect b="b" l="l" r="r" t="t"/>
              <a:pathLst>
                <a:path extrusionOk="0" h="1505" w="4191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2"/>
            <p:cNvSpPr/>
            <p:nvPr/>
          </p:nvSpPr>
          <p:spPr>
            <a:xfrm>
              <a:off x="-13966675" y="1639700"/>
              <a:ext cx="354450" cy="351825"/>
            </a:xfrm>
            <a:custGeom>
              <a:rect b="b" l="l" r="r" t="t"/>
              <a:pathLst>
                <a:path extrusionOk="0" h="14073" w="14178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2"/>
            <p:cNvSpPr/>
            <p:nvPr/>
          </p:nvSpPr>
          <p:spPr>
            <a:xfrm>
              <a:off x="-13923375" y="1723125"/>
              <a:ext cx="64625" cy="40925"/>
            </a:xfrm>
            <a:custGeom>
              <a:rect b="b" l="l" r="r" t="t"/>
              <a:pathLst>
                <a:path extrusionOk="0" h="1637" w="2585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2"/>
            <p:cNvSpPr/>
            <p:nvPr/>
          </p:nvSpPr>
          <p:spPr>
            <a:xfrm>
              <a:off x="-13798125" y="1805500"/>
              <a:ext cx="66175" cy="41575"/>
            </a:xfrm>
            <a:custGeom>
              <a:rect b="b" l="l" r="r" t="t"/>
              <a:pathLst>
                <a:path extrusionOk="0" h="1663" w="2647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2"/>
            <p:cNvSpPr/>
            <p:nvPr/>
          </p:nvSpPr>
          <p:spPr>
            <a:xfrm>
              <a:off x="-13714650" y="1805825"/>
              <a:ext cx="63825" cy="41250"/>
            </a:xfrm>
            <a:custGeom>
              <a:rect b="b" l="l" r="r" t="t"/>
              <a:pathLst>
                <a:path extrusionOk="0" h="1650" w="2553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82"/>
          <p:cNvSpPr/>
          <p:nvPr/>
        </p:nvSpPr>
        <p:spPr>
          <a:xfrm flipH="1" rot="10800000">
            <a:off x="391700" y="2115675"/>
            <a:ext cx="377400" cy="387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0" name="Google Shape;610;p82"/>
          <p:cNvSpPr txBox="1"/>
          <p:nvPr>
            <p:ph idx="4294967295" type="subTitle"/>
          </p:nvPr>
        </p:nvSpPr>
        <p:spPr>
          <a:xfrm>
            <a:off x="876775" y="2194850"/>
            <a:ext cx="3031800" cy="24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To predict: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2023 revenue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2023 # consumers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2023 # transactions,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for each merchant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(we only have </a:t>
            </a:r>
            <a:r>
              <a:rPr lang="en" u="sng"/>
              <a:t>2021/02~2022/10</a:t>
            </a:r>
            <a:r>
              <a:rPr lang="en"/>
              <a:t> dataset) </a:t>
            </a:r>
            <a:endParaRPr/>
          </a:p>
        </p:txBody>
      </p:sp>
      <p:sp>
        <p:nvSpPr>
          <p:cNvPr id="611" name="Google Shape;611;p82"/>
          <p:cNvSpPr/>
          <p:nvPr/>
        </p:nvSpPr>
        <p:spPr>
          <a:xfrm flipH="1" rot="10800000">
            <a:off x="4592000" y="2115675"/>
            <a:ext cx="377400" cy="387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2" name="Google Shape;612;p82"/>
          <p:cNvSpPr txBox="1"/>
          <p:nvPr>
            <p:ph idx="4294967295" type="subTitle"/>
          </p:nvPr>
        </p:nvSpPr>
        <p:spPr>
          <a:xfrm>
            <a:off x="5077075" y="2194850"/>
            <a:ext cx="3031800" cy="24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To predict: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Merchant fraud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Consumer </a:t>
            </a:r>
            <a:r>
              <a:rPr lang="en" sz="1500"/>
              <a:t>fraud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for all the </a:t>
            </a:r>
            <a:r>
              <a:rPr lang="en" sz="1500" u="sng"/>
              <a:t>past</a:t>
            </a:r>
            <a:r>
              <a:rPr lang="en" sz="1500"/>
              <a:t> transactions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</a:t>
            </a:r>
            <a:r>
              <a:rPr lang="en"/>
              <a:t>rom </a:t>
            </a:r>
            <a:r>
              <a:rPr lang="en"/>
              <a:t>transaction history with fraud probabilities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&amp; Limitations</a:t>
            </a:r>
            <a:endParaRPr/>
          </a:p>
        </p:txBody>
      </p:sp>
      <p:sp>
        <p:nvSpPr>
          <p:cNvPr id="618" name="Google Shape;618;p83"/>
          <p:cNvSpPr txBox="1"/>
          <p:nvPr>
            <p:ph idx="2" type="title"/>
          </p:nvPr>
        </p:nvSpPr>
        <p:spPr>
          <a:xfrm>
            <a:off x="720000" y="1591750"/>
            <a:ext cx="2075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619" name="Google Shape;619;p83"/>
          <p:cNvSpPr txBox="1"/>
          <p:nvPr>
            <p:ph idx="1" type="subTitle"/>
          </p:nvPr>
        </p:nvSpPr>
        <p:spPr>
          <a:xfrm>
            <a:off x="2914275" y="1322650"/>
            <a:ext cx="48498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Transactions follow </a:t>
            </a:r>
            <a:r>
              <a:rPr lang="en" sz="1400" u="sng"/>
              <a:t>similar pattern</a:t>
            </a:r>
            <a:r>
              <a:rPr lang="en" sz="1400"/>
              <a:t> each year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Distribution of the fraud dataset is </a:t>
            </a:r>
            <a:r>
              <a:rPr lang="en" sz="1400" u="sng"/>
              <a:t>representative</a:t>
            </a:r>
            <a:r>
              <a:rPr lang="en" sz="1400"/>
              <a:t> of the whole transaction dataset</a:t>
            </a:r>
            <a:endParaRPr sz="1400"/>
          </a:p>
        </p:txBody>
      </p:sp>
      <p:sp>
        <p:nvSpPr>
          <p:cNvPr id="620" name="Google Shape;620;p83"/>
          <p:cNvSpPr txBox="1"/>
          <p:nvPr>
            <p:ph idx="4" type="subTitle"/>
          </p:nvPr>
        </p:nvSpPr>
        <p:spPr>
          <a:xfrm>
            <a:off x="2914275" y="3629950"/>
            <a:ext cx="4849800" cy="13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 u="sng"/>
              <a:t>Limited amount</a:t>
            </a:r>
            <a:r>
              <a:rPr lang="en" sz="1400"/>
              <a:t> of transaction and fraud data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Conversion between SA2 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⇔ </a:t>
            </a:r>
            <a:r>
              <a:rPr lang="en" sz="1400"/>
              <a:t>postcode were approximated, therefore </a:t>
            </a:r>
            <a:r>
              <a:rPr lang="en" sz="1400" u="sng"/>
              <a:t>external features</a:t>
            </a:r>
            <a:r>
              <a:rPr lang="en" sz="1400"/>
              <a:t> are also an approximate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21" name="Google Shape;621;p83"/>
          <p:cNvSpPr txBox="1"/>
          <p:nvPr>
            <p:ph idx="2" type="title"/>
          </p:nvPr>
        </p:nvSpPr>
        <p:spPr>
          <a:xfrm>
            <a:off x="720000" y="3543300"/>
            <a:ext cx="1759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cxnSp>
        <p:nvCxnSpPr>
          <p:cNvPr id="622" name="Google Shape;622;p83"/>
          <p:cNvCxnSpPr/>
          <p:nvPr/>
        </p:nvCxnSpPr>
        <p:spPr>
          <a:xfrm>
            <a:off x="735875" y="2899571"/>
            <a:ext cx="736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1. </a:t>
            </a:r>
            <a:r>
              <a:rPr lang="en" sz="2500"/>
              <a:t>Forecast</a:t>
            </a:r>
            <a:r>
              <a:rPr lang="en" sz="2500"/>
              <a:t> model: Missing Data Imputation</a:t>
            </a:r>
            <a:endParaRPr sz="2500"/>
          </a:p>
        </p:txBody>
      </p:sp>
      <p:graphicFrame>
        <p:nvGraphicFramePr>
          <p:cNvPr id="628" name="Google Shape;628;p84"/>
          <p:cNvGraphicFramePr/>
          <p:nvPr/>
        </p:nvGraphicFramePr>
        <p:xfrm>
          <a:off x="614900" y="20254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{6A9EB418-BEA3-4894-B50D-8167432FCC8A}</a:tableStyleId>
              </a:tblPr>
              <a:tblGrid>
                <a:gridCol w="495100"/>
                <a:gridCol w="495100"/>
                <a:gridCol w="1054675"/>
                <a:gridCol w="706875"/>
                <a:gridCol w="412675"/>
                <a:gridCol w="412675"/>
                <a:gridCol w="412675"/>
                <a:gridCol w="412675"/>
                <a:gridCol w="412675"/>
                <a:gridCol w="412675"/>
                <a:gridCol w="412675"/>
                <a:gridCol w="412675"/>
                <a:gridCol w="412675"/>
                <a:gridCol w="412675"/>
                <a:gridCol w="412675"/>
                <a:gridCol w="412675"/>
              </a:tblGrid>
              <a:tr h="364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Year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Month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6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7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8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9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10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11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12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2021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13"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</a:tr>
              <a:tr h="364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2022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13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</a:tr>
            </a:tbl>
          </a:graphicData>
        </a:graphic>
      </p:graphicFrame>
      <p:sp>
        <p:nvSpPr>
          <p:cNvPr id="629" name="Google Shape;629;p84"/>
          <p:cNvSpPr/>
          <p:nvPr/>
        </p:nvSpPr>
        <p:spPr>
          <a:xfrm>
            <a:off x="3366650" y="2843788"/>
            <a:ext cx="4126800" cy="144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84"/>
          <p:cNvSpPr/>
          <p:nvPr/>
        </p:nvSpPr>
        <p:spPr>
          <a:xfrm>
            <a:off x="4192000" y="2499313"/>
            <a:ext cx="4126800" cy="144900"/>
          </a:xfrm>
          <a:prstGeom prst="rect">
            <a:avLst/>
          </a:prstGeom>
          <a:gradFill>
            <a:gsLst>
              <a:gs pos="0">
                <a:schemeClr val="accent1"/>
              </a:gs>
              <a:gs pos="24000">
                <a:schemeClr val="lt2"/>
              </a:gs>
              <a:gs pos="49000">
                <a:schemeClr val="lt1"/>
              </a:gs>
              <a:gs pos="75000">
                <a:schemeClr val="lt2"/>
              </a:gs>
              <a:gs pos="100000">
                <a:schemeClr val="accent1"/>
              </a:gs>
            </a:gsLst>
            <a:lin ang="13500032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4"/>
          <p:cNvSpPr/>
          <p:nvPr/>
        </p:nvSpPr>
        <p:spPr>
          <a:xfrm>
            <a:off x="3366650" y="2499313"/>
            <a:ext cx="825300" cy="14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4"/>
          <p:cNvSpPr/>
          <p:nvPr/>
        </p:nvSpPr>
        <p:spPr>
          <a:xfrm>
            <a:off x="7493400" y="2843788"/>
            <a:ext cx="825300" cy="14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4"/>
          <p:cNvSpPr txBox="1"/>
          <p:nvPr/>
        </p:nvSpPr>
        <p:spPr>
          <a:xfrm>
            <a:off x="614900" y="1213800"/>
            <a:ext cx="673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Linear model requires </a:t>
            </a:r>
            <a:r>
              <a:rPr lang="en" u="sng">
                <a:latin typeface="Albert Sans"/>
                <a:ea typeface="Albert Sans"/>
                <a:cs typeface="Albert Sans"/>
                <a:sym typeface="Albert Sans"/>
              </a:rPr>
              <a:t>two years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of data for training and testing, but the data for the </a:t>
            </a:r>
            <a:r>
              <a:rPr lang="en" u="sng">
                <a:latin typeface="Albert Sans"/>
                <a:ea typeface="Albert Sans"/>
                <a:cs typeface="Albert Sans"/>
                <a:sym typeface="Albert Sans"/>
              </a:rPr>
              <a:t>first 2 months of 2021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and </a:t>
            </a:r>
            <a:r>
              <a:rPr lang="en" u="sng">
                <a:latin typeface="Albert Sans"/>
                <a:ea typeface="Albert Sans"/>
                <a:cs typeface="Albert Sans"/>
                <a:sym typeface="Albert Sans"/>
              </a:rPr>
              <a:t>last 2 months of 2022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are missing</a:t>
            </a:r>
            <a:r>
              <a:rPr lang="en" u="sng"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u="sng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4" name="Google Shape;634;p84"/>
          <p:cNvSpPr/>
          <p:nvPr/>
        </p:nvSpPr>
        <p:spPr>
          <a:xfrm rot="5400000">
            <a:off x="3680000" y="3023350"/>
            <a:ext cx="192900" cy="822000"/>
          </a:xfrm>
          <a:prstGeom prst="rightBracket">
            <a:avLst>
              <a:gd fmla="val 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4"/>
          <p:cNvSpPr/>
          <p:nvPr/>
        </p:nvSpPr>
        <p:spPr>
          <a:xfrm rot="5400000">
            <a:off x="7800300" y="3023500"/>
            <a:ext cx="192900" cy="821700"/>
          </a:xfrm>
          <a:prstGeom prst="rightBracke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84"/>
          <p:cNvSpPr/>
          <p:nvPr/>
        </p:nvSpPr>
        <p:spPr>
          <a:xfrm>
            <a:off x="497150" y="3699900"/>
            <a:ext cx="2724600" cy="109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As there is no prior data, these 2 months are imputed by the </a:t>
            </a:r>
            <a:r>
              <a:rPr lang="en" u="sng">
                <a:latin typeface="Albert Sans"/>
                <a:ea typeface="Albert Sans"/>
                <a:cs typeface="Albert Sans"/>
                <a:sym typeface="Albert Sans"/>
              </a:rPr>
              <a:t>average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of the next 3 months to preserve 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trends of the 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non-holiday data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637" name="Google Shape;637;p84"/>
          <p:cNvCxnSpPr/>
          <p:nvPr/>
        </p:nvCxnSpPr>
        <p:spPr>
          <a:xfrm flipH="1" rot="10800000">
            <a:off x="3221750" y="3530800"/>
            <a:ext cx="573600" cy="71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84"/>
          <p:cNvSpPr/>
          <p:nvPr/>
        </p:nvSpPr>
        <p:spPr>
          <a:xfrm>
            <a:off x="4430250" y="3699900"/>
            <a:ext cx="2902200" cy="109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Last 2 months are imputed with </a:t>
            </a:r>
            <a:r>
              <a:rPr lang="en" u="sng">
                <a:latin typeface="Albert Sans"/>
                <a:ea typeface="Albert Sans"/>
                <a:cs typeface="Albert Sans"/>
                <a:sym typeface="Albert Sans"/>
              </a:rPr>
              <a:t>time series model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(ARIMA)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639" name="Google Shape;639;p84"/>
          <p:cNvCxnSpPr/>
          <p:nvPr/>
        </p:nvCxnSpPr>
        <p:spPr>
          <a:xfrm flipH="1" rot="10800000">
            <a:off x="7332475" y="3530800"/>
            <a:ext cx="573600" cy="71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84"/>
          <p:cNvCxnSpPr>
            <a:stCxn id="631" idx="1"/>
            <a:endCxn id="634" idx="1"/>
          </p:cNvCxnSpPr>
          <p:nvPr/>
        </p:nvCxnSpPr>
        <p:spPr>
          <a:xfrm flipH="1">
            <a:off x="3365450" y="2571763"/>
            <a:ext cx="1200" cy="76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84"/>
          <p:cNvCxnSpPr/>
          <p:nvPr/>
        </p:nvCxnSpPr>
        <p:spPr>
          <a:xfrm flipH="1">
            <a:off x="4191950" y="2571763"/>
            <a:ext cx="1200" cy="76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84"/>
          <p:cNvCxnSpPr>
            <a:stCxn id="632" idx="1"/>
            <a:endCxn id="635" idx="1"/>
          </p:cNvCxnSpPr>
          <p:nvPr/>
        </p:nvCxnSpPr>
        <p:spPr>
          <a:xfrm flipH="1">
            <a:off x="7485900" y="2916238"/>
            <a:ext cx="7500" cy="42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84"/>
          <p:cNvCxnSpPr>
            <a:stCxn id="632" idx="3"/>
            <a:endCxn id="635" idx="0"/>
          </p:cNvCxnSpPr>
          <p:nvPr/>
        </p:nvCxnSpPr>
        <p:spPr>
          <a:xfrm flipH="1">
            <a:off x="8307600" y="2916238"/>
            <a:ext cx="11100" cy="42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5"/>
          <p:cNvSpPr txBox="1"/>
          <p:nvPr>
            <p:ph idx="6" type="title"/>
          </p:nvPr>
        </p:nvSpPr>
        <p:spPr>
          <a:xfrm>
            <a:off x="720000" y="331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Forecast model: Choice of model</a:t>
            </a:r>
            <a:endParaRPr/>
          </a:p>
        </p:txBody>
      </p:sp>
      <p:sp>
        <p:nvSpPr>
          <p:cNvPr id="649" name="Google Shape;649;p85"/>
          <p:cNvSpPr txBox="1"/>
          <p:nvPr/>
        </p:nvSpPr>
        <p:spPr>
          <a:xfrm>
            <a:off x="1208313" y="2019475"/>
            <a:ext cx="707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In contrast to time </a:t>
            </a: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series</a:t>
            </a: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 model, it captures the effect of </a:t>
            </a:r>
            <a:r>
              <a:rPr lang="en" sz="2000" u="sng">
                <a:latin typeface="Albert Sans"/>
                <a:ea typeface="Albert Sans"/>
                <a:cs typeface="Albert Sans"/>
                <a:sym typeface="Albert Sans"/>
              </a:rPr>
              <a:t>external features</a:t>
            </a: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 on the target variables</a:t>
            </a:r>
            <a:endParaRPr sz="2000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0" name="Google Shape;650;p85"/>
          <p:cNvSpPr txBox="1"/>
          <p:nvPr/>
        </p:nvSpPr>
        <p:spPr>
          <a:xfrm>
            <a:off x="1241450" y="2925349"/>
            <a:ext cx="387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Computationally </a:t>
            </a:r>
            <a:r>
              <a:rPr lang="en" sz="2000" u="sng">
                <a:latin typeface="Albert Sans"/>
                <a:ea typeface="Albert Sans"/>
                <a:cs typeface="Albert Sans"/>
                <a:sym typeface="Albert Sans"/>
              </a:rPr>
              <a:t>fast</a:t>
            </a:r>
            <a:endParaRPr sz="2000" u="sng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1" name="Google Shape;651;p85"/>
          <p:cNvSpPr txBox="1"/>
          <p:nvPr/>
        </p:nvSpPr>
        <p:spPr>
          <a:xfrm>
            <a:off x="1241450" y="3652136"/>
            <a:ext cx="387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Easy</a:t>
            </a: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to interpret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2" name="Google Shape;652;p85"/>
          <p:cNvSpPr txBox="1"/>
          <p:nvPr/>
        </p:nvSpPr>
        <p:spPr>
          <a:xfrm>
            <a:off x="643550" y="1234349"/>
            <a:ext cx="387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nybody SemiBold"/>
                <a:ea typeface="Anybody SemiBold"/>
                <a:cs typeface="Anybody SemiBold"/>
                <a:sym typeface="Anybody SemiBold"/>
              </a:rPr>
              <a:t>LINEAR MODEL</a:t>
            </a:r>
            <a:endParaRPr sz="2400">
              <a:solidFill>
                <a:srgbClr val="000000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grpSp>
        <p:nvGrpSpPr>
          <p:cNvPr id="653" name="Google Shape;653;p85"/>
          <p:cNvGrpSpPr/>
          <p:nvPr/>
        </p:nvGrpSpPr>
        <p:grpSpPr>
          <a:xfrm>
            <a:off x="862003" y="2076012"/>
            <a:ext cx="263787" cy="235696"/>
            <a:chOff x="6985538" y="307000"/>
            <a:chExt cx="1545325" cy="1419000"/>
          </a:xfrm>
        </p:grpSpPr>
        <p:sp>
          <p:nvSpPr>
            <p:cNvPr id="654" name="Google Shape;654;p85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5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5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5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5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5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85"/>
          <p:cNvGrpSpPr/>
          <p:nvPr/>
        </p:nvGrpSpPr>
        <p:grpSpPr>
          <a:xfrm>
            <a:off x="862003" y="3004300"/>
            <a:ext cx="263787" cy="235696"/>
            <a:chOff x="6985538" y="307000"/>
            <a:chExt cx="1545325" cy="1419000"/>
          </a:xfrm>
        </p:grpSpPr>
        <p:sp>
          <p:nvSpPr>
            <p:cNvPr id="661" name="Google Shape;661;p85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5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5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5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5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5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85"/>
          <p:cNvGrpSpPr/>
          <p:nvPr/>
        </p:nvGrpSpPr>
        <p:grpSpPr>
          <a:xfrm>
            <a:off x="862003" y="3731087"/>
            <a:ext cx="263787" cy="235696"/>
            <a:chOff x="6985538" y="307000"/>
            <a:chExt cx="1545325" cy="1419000"/>
          </a:xfrm>
        </p:grpSpPr>
        <p:sp>
          <p:nvSpPr>
            <p:cNvPr id="668" name="Google Shape;668;p85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5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5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5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5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5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85"/>
          <p:cNvGrpSpPr/>
          <p:nvPr/>
        </p:nvGrpSpPr>
        <p:grpSpPr>
          <a:xfrm>
            <a:off x="3044965" y="1234344"/>
            <a:ext cx="415350" cy="393596"/>
            <a:chOff x="-61783350" y="2297100"/>
            <a:chExt cx="316650" cy="316650"/>
          </a:xfrm>
        </p:grpSpPr>
        <p:sp>
          <p:nvSpPr>
            <p:cNvPr id="675" name="Google Shape;675;p85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5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6"/>
          <p:cNvSpPr txBox="1"/>
          <p:nvPr>
            <p:ph type="title"/>
          </p:nvPr>
        </p:nvSpPr>
        <p:spPr>
          <a:xfrm>
            <a:off x="720000" y="260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Forecast model: </a:t>
            </a:r>
            <a:r>
              <a:rPr lang="en"/>
              <a:t>Linear Model</a:t>
            </a:r>
            <a:endParaRPr/>
          </a:p>
        </p:txBody>
      </p:sp>
      <p:sp>
        <p:nvSpPr>
          <p:cNvPr id="682" name="Google Shape;682;p86"/>
          <p:cNvSpPr/>
          <p:nvPr/>
        </p:nvSpPr>
        <p:spPr>
          <a:xfrm flipH="1" rot="10800000">
            <a:off x="1192800" y="953300"/>
            <a:ext cx="393000" cy="385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83" name="Google Shape;683;p86"/>
          <p:cNvSpPr txBox="1"/>
          <p:nvPr>
            <p:ph idx="4294967295" type="subTitle"/>
          </p:nvPr>
        </p:nvSpPr>
        <p:spPr>
          <a:xfrm>
            <a:off x="1664700" y="953275"/>
            <a:ext cx="66075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For each merchant, predict the total revenue, number of transactions and consumers </a:t>
            </a:r>
            <a:r>
              <a:rPr lang="en" sz="1700" u="sng"/>
              <a:t>during 2023</a:t>
            </a:r>
            <a:r>
              <a:rPr lang="en" sz="1700"/>
              <a:t>, based on past data</a:t>
            </a:r>
            <a:endParaRPr sz="1700"/>
          </a:p>
        </p:txBody>
      </p:sp>
      <p:sp>
        <p:nvSpPr>
          <p:cNvPr id="684" name="Google Shape;684;p86"/>
          <p:cNvSpPr txBox="1"/>
          <p:nvPr/>
        </p:nvSpPr>
        <p:spPr>
          <a:xfrm>
            <a:off x="1192800" y="1794475"/>
            <a:ext cx="6685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＊ Due to lack of training data, time series model was not utilized to predict the 2023 data (12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months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ahead)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85" name="Google Shape;685;p86"/>
          <p:cNvSpPr txBox="1"/>
          <p:nvPr/>
        </p:nvSpPr>
        <p:spPr>
          <a:xfrm>
            <a:off x="484525" y="3152250"/>
            <a:ext cx="26601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Category of merchant</a:t>
            </a:r>
            <a:b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Take rate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Revenue level of merchant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Demographic / Income features of the consumer base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86" name="Google Shape;686;p86"/>
          <p:cNvSpPr txBox="1"/>
          <p:nvPr/>
        </p:nvSpPr>
        <p:spPr>
          <a:xfrm>
            <a:off x="342652" y="2580940"/>
            <a:ext cx="2001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Feature set:</a:t>
            </a:r>
            <a:endParaRPr sz="160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cxnSp>
        <p:nvCxnSpPr>
          <p:cNvPr id="687" name="Google Shape;687;p86"/>
          <p:cNvCxnSpPr/>
          <p:nvPr/>
        </p:nvCxnSpPr>
        <p:spPr>
          <a:xfrm>
            <a:off x="3273600" y="2580950"/>
            <a:ext cx="3900" cy="233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8" name="Google Shape;688;p86"/>
          <p:cNvGrpSpPr/>
          <p:nvPr/>
        </p:nvGrpSpPr>
        <p:grpSpPr>
          <a:xfrm>
            <a:off x="391712" y="1175264"/>
            <a:ext cx="498249" cy="499642"/>
            <a:chOff x="-61783350" y="2297100"/>
            <a:chExt cx="316650" cy="316650"/>
          </a:xfrm>
        </p:grpSpPr>
        <p:sp>
          <p:nvSpPr>
            <p:cNvPr id="689" name="Google Shape;689;p86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6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1" name="Google Shape;6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551" y="2484535"/>
            <a:ext cx="4093802" cy="25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6"/>
          <p:cNvSpPr/>
          <p:nvPr/>
        </p:nvSpPr>
        <p:spPr>
          <a:xfrm>
            <a:off x="6986050" y="2579550"/>
            <a:ext cx="1506000" cy="572700"/>
          </a:xfrm>
          <a:prstGeom prst="wedgeRectCallout">
            <a:avLst>
              <a:gd fmla="val -35872" name="adj1"/>
              <a:gd fmla="val 86482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the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lower the better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93" name="Google Shape;693;p86"/>
          <p:cNvSpPr txBox="1"/>
          <p:nvPr/>
        </p:nvSpPr>
        <p:spPr>
          <a:xfrm rot="-5400000">
            <a:off x="2963500" y="3500450"/>
            <a:ext cx="1530900" cy="2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lbert Sans"/>
                <a:ea typeface="Albert Sans"/>
                <a:cs typeface="Albert Sans"/>
                <a:sym typeface="Albert Sans"/>
              </a:rPr>
              <a:t>Normalized Error</a:t>
            </a:r>
            <a:endParaRPr sz="11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9"/>
          <p:cNvSpPr txBox="1"/>
          <p:nvPr>
            <p:ph idx="3" type="title"/>
          </p:nvPr>
        </p:nvSpPr>
        <p:spPr>
          <a:xfrm>
            <a:off x="300500" y="2722947"/>
            <a:ext cx="27540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Ider Byambadorj</a:t>
            </a:r>
            <a:endParaRPr/>
          </a:p>
        </p:txBody>
      </p:sp>
      <p:sp>
        <p:nvSpPr>
          <p:cNvPr id="387" name="Google Shape;387;p69"/>
          <p:cNvSpPr txBox="1"/>
          <p:nvPr>
            <p:ph idx="2" type="title"/>
          </p:nvPr>
        </p:nvSpPr>
        <p:spPr>
          <a:xfrm>
            <a:off x="300500" y="1565437"/>
            <a:ext cx="27540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Keigo Warashina</a:t>
            </a:r>
            <a:endParaRPr/>
          </a:p>
        </p:txBody>
      </p:sp>
      <p:sp>
        <p:nvSpPr>
          <p:cNvPr id="388" name="Google Shape;388;p69"/>
          <p:cNvSpPr txBox="1"/>
          <p:nvPr>
            <p:ph type="title"/>
          </p:nvPr>
        </p:nvSpPr>
        <p:spPr>
          <a:xfrm>
            <a:off x="585706" y="652350"/>
            <a:ext cx="7587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89" name="Google Shape;389;p69"/>
          <p:cNvSpPr/>
          <p:nvPr/>
        </p:nvSpPr>
        <p:spPr>
          <a:xfrm flipH="1">
            <a:off x="8635703" y="-24000"/>
            <a:ext cx="33051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9"/>
          <p:cNvSpPr txBox="1"/>
          <p:nvPr>
            <p:ph idx="3" type="title"/>
          </p:nvPr>
        </p:nvSpPr>
        <p:spPr>
          <a:xfrm>
            <a:off x="300500" y="3880458"/>
            <a:ext cx="36135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Tugsgerel Lkhagvasuren</a:t>
            </a:r>
            <a:endParaRPr/>
          </a:p>
        </p:txBody>
      </p:sp>
      <p:sp>
        <p:nvSpPr>
          <p:cNvPr id="391" name="Google Shape;391;p69"/>
          <p:cNvSpPr txBox="1"/>
          <p:nvPr>
            <p:ph idx="3" type="title"/>
          </p:nvPr>
        </p:nvSpPr>
        <p:spPr>
          <a:xfrm>
            <a:off x="5157121" y="2120488"/>
            <a:ext cx="27540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Beibei Zhu</a:t>
            </a:r>
            <a:endParaRPr/>
          </a:p>
        </p:txBody>
      </p:sp>
      <p:sp>
        <p:nvSpPr>
          <p:cNvPr id="392" name="Google Shape;392;p69"/>
          <p:cNvSpPr txBox="1"/>
          <p:nvPr>
            <p:ph idx="3" type="title"/>
          </p:nvPr>
        </p:nvSpPr>
        <p:spPr>
          <a:xfrm>
            <a:off x="5157121" y="3295990"/>
            <a:ext cx="2754000" cy="4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Zihan Xu</a:t>
            </a:r>
            <a:endParaRPr/>
          </a:p>
        </p:txBody>
      </p:sp>
      <p:sp>
        <p:nvSpPr>
          <p:cNvPr id="393" name="Google Shape;393;p69"/>
          <p:cNvSpPr/>
          <p:nvPr/>
        </p:nvSpPr>
        <p:spPr>
          <a:xfrm>
            <a:off x="7128046" y="1851093"/>
            <a:ext cx="1069200" cy="1007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4" name="Google Shape;394;p69"/>
          <p:cNvSpPr/>
          <p:nvPr/>
        </p:nvSpPr>
        <p:spPr>
          <a:xfrm>
            <a:off x="7128046" y="3066731"/>
            <a:ext cx="1069200" cy="1007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5" name="Google Shape;395;p69"/>
          <p:cNvSpPr/>
          <p:nvPr/>
        </p:nvSpPr>
        <p:spPr>
          <a:xfrm>
            <a:off x="3879146" y="3611051"/>
            <a:ext cx="1069200" cy="1007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96" name="Google Shape;39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150" y="3611025"/>
            <a:ext cx="1069200" cy="1007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7" name="Google Shape;397;p69"/>
          <p:cNvPicPr preferRelativeResize="0"/>
          <p:nvPr/>
        </p:nvPicPr>
        <p:blipFill rotWithShape="1">
          <a:blip r:embed="rId4">
            <a:alphaModFix/>
          </a:blip>
          <a:srcRect b="10522" l="5293" r="5293" t="0"/>
          <a:stretch/>
        </p:blipFill>
        <p:spPr>
          <a:xfrm>
            <a:off x="3844650" y="1154675"/>
            <a:ext cx="1069200" cy="109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8" name="Google Shape;398;p69"/>
          <p:cNvPicPr preferRelativeResize="0"/>
          <p:nvPr/>
        </p:nvPicPr>
        <p:blipFill rotWithShape="1">
          <a:blip r:embed="rId5">
            <a:alphaModFix/>
          </a:blip>
          <a:srcRect b="21366" l="0" r="0" t="6006"/>
          <a:stretch/>
        </p:blipFill>
        <p:spPr>
          <a:xfrm>
            <a:off x="3846000" y="2382863"/>
            <a:ext cx="1135500" cy="109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9" name="Google Shape;399;p69"/>
          <p:cNvPicPr preferRelativeResize="0"/>
          <p:nvPr/>
        </p:nvPicPr>
        <p:blipFill rotWithShape="1">
          <a:blip r:embed="rId6">
            <a:alphaModFix/>
          </a:blip>
          <a:srcRect b="22348" l="0" r="0" t="0"/>
          <a:stretch/>
        </p:blipFill>
        <p:spPr>
          <a:xfrm>
            <a:off x="7094900" y="1762150"/>
            <a:ext cx="1135500" cy="1185000"/>
          </a:xfrm>
          <a:prstGeom prst="ellipse">
            <a:avLst/>
          </a:prstGeom>
          <a:noFill/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0" name="Google Shape;400;p69"/>
          <p:cNvPicPr preferRelativeResize="0"/>
          <p:nvPr/>
        </p:nvPicPr>
        <p:blipFill rotWithShape="1">
          <a:blip r:embed="rId7">
            <a:alphaModFix/>
          </a:blip>
          <a:srcRect b="27944" l="0" r="0" t="7977"/>
          <a:stretch/>
        </p:blipFill>
        <p:spPr>
          <a:xfrm>
            <a:off x="7094900" y="3001775"/>
            <a:ext cx="1135500" cy="1137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7"/>
          <p:cNvSpPr txBox="1"/>
          <p:nvPr>
            <p:ph type="title"/>
          </p:nvPr>
        </p:nvSpPr>
        <p:spPr>
          <a:xfrm>
            <a:off x="388225" y="359400"/>
            <a:ext cx="80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2. Fraud detection model: Random Forest Classifier</a:t>
            </a:r>
            <a:endParaRPr sz="2300"/>
          </a:p>
        </p:txBody>
      </p:sp>
      <p:sp>
        <p:nvSpPr>
          <p:cNvPr id="699" name="Google Shape;699;p87"/>
          <p:cNvSpPr txBox="1"/>
          <p:nvPr/>
        </p:nvSpPr>
        <p:spPr>
          <a:xfrm>
            <a:off x="474175" y="3149075"/>
            <a:ext cx="26601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Datetime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Merchant </a:t>
            </a: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details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Consumer details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Demographic / Income features of consumer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00" name="Google Shape;700;p87"/>
          <p:cNvSpPr txBox="1"/>
          <p:nvPr/>
        </p:nvSpPr>
        <p:spPr>
          <a:xfrm>
            <a:off x="1285750" y="1649150"/>
            <a:ext cx="6249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＊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Suspicious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transaction is defined to be the one with fraud probability </a:t>
            </a:r>
            <a:r>
              <a:rPr lang="en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over </a:t>
            </a:r>
            <a:r>
              <a:rPr lang="en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50%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to ensure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sufficient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sample size with true (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suspicious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) labels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01" name="Google Shape;701;p87"/>
          <p:cNvSpPr txBox="1"/>
          <p:nvPr/>
        </p:nvSpPr>
        <p:spPr>
          <a:xfrm>
            <a:off x="301252" y="2633865"/>
            <a:ext cx="2001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Feature set:</a:t>
            </a:r>
            <a:endParaRPr sz="160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cxnSp>
        <p:nvCxnSpPr>
          <p:cNvPr id="702" name="Google Shape;702;p87"/>
          <p:cNvCxnSpPr/>
          <p:nvPr/>
        </p:nvCxnSpPr>
        <p:spPr>
          <a:xfrm>
            <a:off x="3273600" y="2580950"/>
            <a:ext cx="3900" cy="233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87"/>
          <p:cNvSpPr/>
          <p:nvPr/>
        </p:nvSpPr>
        <p:spPr>
          <a:xfrm flipH="1" rot="10800000">
            <a:off x="1285750" y="953275"/>
            <a:ext cx="471900" cy="436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04" name="Google Shape;704;p87"/>
          <p:cNvSpPr txBox="1"/>
          <p:nvPr>
            <p:ph idx="4294967295" type="subTitle"/>
          </p:nvPr>
        </p:nvSpPr>
        <p:spPr>
          <a:xfrm>
            <a:off x="1757650" y="953275"/>
            <a:ext cx="59997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Classify whether the transaction is suspicious or not</a:t>
            </a:r>
            <a:endParaRPr sz="1900"/>
          </a:p>
        </p:txBody>
      </p:sp>
      <p:graphicFrame>
        <p:nvGraphicFramePr>
          <p:cNvPr id="705" name="Google Shape;705;p87"/>
          <p:cNvGraphicFramePr/>
          <p:nvPr/>
        </p:nvGraphicFramePr>
        <p:xfrm>
          <a:off x="3733425" y="258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{6A9EB418-BEA3-4894-B50D-8167432FCC8A}</a:tableStyleId>
              </a:tblPr>
              <a:tblGrid>
                <a:gridCol w="1570375"/>
                <a:gridCol w="1268375"/>
                <a:gridCol w="1419375"/>
              </a:tblGrid>
              <a:tr h="49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Precision</a:t>
                      </a:r>
                      <a:endParaRPr b="1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Recall</a:t>
                      </a:r>
                      <a:endParaRPr b="1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  <a:tr h="60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Merchant</a:t>
                      </a: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fraud</a:t>
                      </a: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detection</a:t>
                      </a: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model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highlight>
                            <a:srgbClr val="FFE599"/>
                          </a:highlight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0.97</a:t>
                      </a:r>
                      <a:endParaRPr sz="1700">
                        <a:highlight>
                          <a:srgbClr val="FFE599"/>
                        </a:highlight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0.64</a:t>
                      </a:r>
                      <a:endParaRPr sz="17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  <a:tr h="60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Consumer</a:t>
                      </a:r>
                      <a:r>
                        <a:rPr lang="en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fraud detection model</a:t>
                      </a:r>
                      <a:endParaRPr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highlight>
                            <a:srgbClr val="FFE599"/>
                          </a:highlight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0.87</a:t>
                      </a:r>
                      <a:endParaRPr sz="1700">
                        <a:highlight>
                          <a:srgbClr val="FFE599"/>
                        </a:highlight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0.79</a:t>
                      </a:r>
                      <a:endParaRPr sz="17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6" name="Google Shape;706;p87"/>
          <p:cNvSpPr/>
          <p:nvPr/>
        </p:nvSpPr>
        <p:spPr>
          <a:xfrm>
            <a:off x="5414075" y="4240825"/>
            <a:ext cx="2001000" cy="744600"/>
          </a:xfrm>
          <a:prstGeom prst="wedgeRectCallout">
            <a:avLst>
              <a:gd fmla="val -24693" name="adj1"/>
              <a:gd fmla="val -66572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Precision is more important than accuracy and recall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707" name="Google Shape;707;p87"/>
          <p:cNvGrpSpPr/>
          <p:nvPr/>
        </p:nvGrpSpPr>
        <p:grpSpPr>
          <a:xfrm>
            <a:off x="388234" y="1045396"/>
            <a:ext cx="498250" cy="499627"/>
            <a:chOff x="-13966675" y="1639700"/>
            <a:chExt cx="354450" cy="351825"/>
          </a:xfrm>
        </p:grpSpPr>
        <p:sp>
          <p:nvSpPr>
            <p:cNvPr id="708" name="Google Shape;708;p87"/>
            <p:cNvSpPr/>
            <p:nvPr/>
          </p:nvSpPr>
          <p:spPr>
            <a:xfrm>
              <a:off x="-13776875" y="1888525"/>
              <a:ext cx="104775" cy="37625"/>
            </a:xfrm>
            <a:custGeom>
              <a:rect b="b" l="l" r="r" t="t"/>
              <a:pathLst>
                <a:path extrusionOk="0" h="1505" w="4191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7"/>
            <p:cNvSpPr/>
            <p:nvPr/>
          </p:nvSpPr>
          <p:spPr>
            <a:xfrm>
              <a:off x="-13966675" y="1639700"/>
              <a:ext cx="354450" cy="351825"/>
            </a:xfrm>
            <a:custGeom>
              <a:rect b="b" l="l" r="r" t="t"/>
              <a:pathLst>
                <a:path extrusionOk="0" h="14073" w="14178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7"/>
            <p:cNvSpPr/>
            <p:nvPr/>
          </p:nvSpPr>
          <p:spPr>
            <a:xfrm>
              <a:off x="-13923375" y="1723125"/>
              <a:ext cx="64625" cy="40925"/>
            </a:xfrm>
            <a:custGeom>
              <a:rect b="b" l="l" r="r" t="t"/>
              <a:pathLst>
                <a:path extrusionOk="0" h="1637" w="2585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7"/>
            <p:cNvSpPr/>
            <p:nvPr/>
          </p:nvSpPr>
          <p:spPr>
            <a:xfrm>
              <a:off x="-13798125" y="1805500"/>
              <a:ext cx="66175" cy="41575"/>
            </a:xfrm>
            <a:custGeom>
              <a:rect b="b" l="l" r="r" t="t"/>
              <a:pathLst>
                <a:path extrusionOk="0" h="1663" w="2647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7"/>
            <p:cNvSpPr/>
            <p:nvPr/>
          </p:nvSpPr>
          <p:spPr>
            <a:xfrm>
              <a:off x="-13714650" y="1805825"/>
              <a:ext cx="63825" cy="41250"/>
            </a:xfrm>
            <a:custGeom>
              <a:rect b="b" l="l" r="r" t="t"/>
              <a:pathLst>
                <a:path extrusionOk="0" h="1650" w="2553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8"/>
          <p:cNvSpPr txBox="1"/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Ranking system</a:t>
            </a:r>
            <a:endParaRPr/>
          </a:p>
        </p:txBody>
      </p:sp>
      <p:sp>
        <p:nvSpPr>
          <p:cNvPr id="718" name="Google Shape;718;p88"/>
          <p:cNvSpPr txBox="1"/>
          <p:nvPr>
            <p:ph idx="2" type="title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719" name="Google Shape;719;p88"/>
          <p:cNvCxnSpPr/>
          <p:nvPr/>
        </p:nvCxnSpPr>
        <p:spPr>
          <a:xfrm rot="10800000">
            <a:off x="719900" y="2400200"/>
            <a:ext cx="641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0" name="Google Shape;72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811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8"/>
          <p:cNvSpPr txBox="1"/>
          <p:nvPr>
            <p:ph type="title"/>
          </p:nvPr>
        </p:nvSpPr>
        <p:spPr>
          <a:xfrm>
            <a:off x="1156625" y="2771300"/>
            <a:ext cx="57858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we found so far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9"/>
          <p:cNvSpPr txBox="1"/>
          <p:nvPr>
            <p:ph type="title"/>
          </p:nvPr>
        </p:nvSpPr>
        <p:spPr>
          <a:xfrm>
            <a:off x="419225" y="301475"/>
            <a:ext cx="81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 1/2</a:t>
            </a:r>
            <a:r>
              <a:rPr lang="en"/>
              <a:t>: Performance measures</a:t>
            </a:r>
            <a:endParaRPr/>
          </a:p>
        </p:txBody>
      </p:sp>
      <p:sp>
        <p:nvSpPr>
          <p:cNvPr id="727" name="Google Shape;727;p89"/>
          <p:cNvSpPr txBox="1"/>
          <p:nvPr>
            <p:ph idx="6" type="title"/>
          </p:nvPr>
        </p:nvSpPr>
        <p:spPr>
          <a:xfrm>
            <a:off x="1117932" y="1287050"/>
            <a:ext cx="2549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Predicted Gain</a:t>
            </a:r>
            <a:endParaRPr/>
          </a:p>
        </p:txBody>
      </p:sp>
      <p:cxnSp>
        <p:nvCxnSpPr>
          <p:cNvPr id="728" name="Google Shape;728;p89"/>
          <p:cNvCxnSpPr/>
          <p:nvPr/>
        </p:nvCxnSpPr>
        <p:spPr>
          <a:xfrm>
            <a:off x="262025" y="2257220"/>
            <a:ext cx="73134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9" name="Google Shape;72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703625" y="-418375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9"/>
          <p:cNvSpPr/>
          <p:nvPr/>
        </p:nvSpPr>
        <p:spPr>
          <a:xfrm flipH="1">
            <a:off x="11158190" y="70850"/>
            <a:ext cx="24909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89"/>
          <p:cNvGrpSpPr/>
          <p:nvPr/>
        </p:nvGrpSpPr>
        <p:grpSpPr>
          <a:xfrm>
            <a:off x="481365" y="1135138"/>
            <a:ext cx="496240" cy="454812"/>
            <a:chOff x="-62518200" y="2692475"/>
            <a:chExt cx="318225" cy="289100"/>
          </a:xfrm>
        </p:grpSpPr>
        <p:sp>
          <p:nvSpPr>
            <p:cNvPr id="732" name="Google Shape;732;p89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9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89"/>
          <p:cNvGrpSpPr/>
          <p:nvPr/>
        </p:nvGrpSpPr>
        <p:grpSpPr>
          <a:xfrm>
            <a:off x="493150" y="3875163"/>
            <a:ext cx="497675" cy="496225"/>
            <a:chOff x="1048600" y="3339325"/>
            <a:chExt cx="497675" cy="496225"/>
          </a:xfrm>
        </p:grpSpPr>
        <p:sp>
          <p:nvSpPr>
            <p:cNvPr id="735" name="Google Shape;735;p89"/>
            <p:cNvSpPr/>
            <p:nvPr/>
          </p:nvSpPr>
          <p:spPr>
            <a:xfrm>
              <a:off x="1143025" y="3433750"/>
              <a:ext cx="87950" cy="87975"/>
            </a:xfrm>
            <a:custGeom>
              <a:rect b="b" l="l" r="r" t="t"/>
              <a:pathLst>
                <a:path extrusionOk="0" h="3519" w="3518">
                  <a:moveTo>
                    <a:pt x="1774" y="1163"/>
                  </a:moveTo>
                  <a:cubicBezTo>
                    <a:pt x="2093" y="1163"/>
                    <a:pt x="2356" y="1426"/>
                    <a:pt x="2356" y="1744"/>
                  </a:cubicBezTo>
                  <a:cubicBezTo>
                    <a:pt x="2356" y="2065"/>
                    <a:pt x="2093" y="2356"/>
                    <a:pt x="1774" y="2356"/>
                  </a:cubicBezTo>
                  <a:cubicBezTo>
                    <a:pt x="1426" y="2356"/>
                    <a:pt x="1163" y="2065"/>
                    <a:pt x="1163" y="1744"/>
                  </a:cubicBezTo>
                  <a:cubicBezTo>
                    <a:pt x="1163" y="1426"/>
                    <a:pt x="1426" y="1163"/>
                    <a:pt x="1774" y="1163"/>
                  </a:cubicBezTo>
                  <a:close/>
                  <a:moveTo>
                    <a:pt x="1774" y="1"/>
                  </a:moveTo>
                  <a:cubicBezTo>
                    <a:pt x="786" y="1"/>
                    <a:pt x="1" y="787"/>
                    <a:pt x="1" y="1744"/>
                  </a:cubicBezTo>
                  <a:cubicBezTo>
                    <a:pt x="1" y="2705"/>
                    <a:pt x="786" y="3518"/>
                    <a:pt x="1774" y="3518"/>
                  </a:cubicBezTo>
                  <a:cubicBezTo>
                    <a:pt x="2732" y="3518"/>
                    <a:pt x="3518" y="2705"/>
                    <a:pt x="3518" y="1744"/>
                  </a:cubicBezTo>
                  <a:cubicBezTo>
                    <a:pt x="3518" y="787"/>
                    <a:pt x="2732" y="1"/>
                    <a:pt x="1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89"/>
            <p:cNvSpPr/>
            <p:nvPr/>
          </p:nvSpPr>
          <p:spPr>
            <a:xfrm>
              <a:off x="1048600" y="3339325"/>
              <a:ext cx="276825" cy="276075"/>
            </a:xfrm>
            <a:custGeom>
              <a:rect b="b" l="l" r="r" t="t"/>
              <a:pathLst>
                <a:path extrusionOk="0" h="11043" w="11073">
                  <a:moveTo>
                    <a:pt x="5958" y="1163"/>
                  </a:moveTo>
                  <a:lnTo>
                    <a:pt x="6074" y="2297"/>
                  </a:lnTo>
                  <a:cubicBezTo>
                    <a:pt x="6102" y="2529"/>
                    <a:pt x="6249" y="2704"/>
                    <a:pt x="6451" y="2790"/>
                  </a:cubicBezTo>
                  <a:cubicBezTo>
                    <a:pt x="6598" y="2820"/>
                    <a:pt x="6714" y="2878"/>
                    <a:pt x="6830" y="2936"/>
                  </a:cubicBezTo>
                  <a:cubicBezTo>
                    <a:pt x="6918" y="2974"/>
                    <a:pt x="7012" y="2995"/>
                    <a:pt x="7104" y="2995"/>
                  </a:cubicBezTo>
                  <a:cubicBezTo>
                    <a:pt x="7224" y="2995"/>
                    <a:pt x="7341" y="2960"/>
                    <a:pt x="7439" y="2878"/>
                  </a:cubicBezTo>
                  <a:lnTo>
                    <a:pt x="8341" y="2151"/>
                  </a:lnTo>
                  <a:lnTo>
                    <a:pt x="8922" y="2732"/>
                  </a:lnTo>
                  <a:lnTo>
                    <a:pt x="8195" y="3604"/>
                  </a:lnTo>
                  <a:cubicBezTo>
                    <a:pt x="8050" y="3778"/>
                    <a:pt x="8020" y="4041"/>
                    <a:pt x="8137" y="4243"/>
                  </a:cubicBezTo>
                  <a:cubicBezTo>
                    <a:pt x="8195" y="4359"/>
                    <a:pt x="8253" y="4475"/>
                    <a:pt x="8283" y="4592"/>
                  </a:cubicBezTo>
                  <a:cubicBezTo>
                    <a:pt x="8369" y="4824"/>
                    <a:pt x="8543" y="4970"/>
                    <a:pt x="8776" y="4998"/>
                  </a:cubicBezTo>
                  <a:lnTo>
                    <a:pt x="9910" y="5115"/>
                  </a:lnTo>
                  <a:lnTo>
                    <a:pt x="9910" y="5928"/>
                  </a:lnTo>
                  <a:lnTo>
                    <a:pt x="8776" y="6044"/>
                  </a:lnTo>
                  <a:cubicBezTo>
                    <a:pt x="8543" y="6075"/>
                    <a:pt x="8369" y="6219"/>
                    <a:pt x="8283" y="6451"/>
                  </a:cubicBezTo>
                  <a:cubicBezTo>
                    <a:pt x="8253" y="6568"/>
                    <a:pt x="8195" y="6684"/>
                    <a:pt x="8137" y="6800"/>
                  </a:cubicBezTo>
                  <a:cubicBezTo>
                    <a:pt x="8050" y="7005"/>
                    <a:pt x="8078" y="7237"/>
                    <a:pt x="8195" y="7439"/>
                  </a:cubicBezTo>
                  <a:lnTo>
                    <a:pt x="8922" y="8311"/>
                  </a:lnTo>
                  <a:lnTo>
                    <a:pt x="8341" y="8892"/>
                  </a:lnTo>
                  <a:lnTo>
                    <a:pt x="7469" y="8167"/>
                  </a:lnTo>
                  <a:cubicBezTo>
                    <a:pt x="7364" y="8096"/>
                    <a:pt x="7225" y="8058"/>
                    <a:pt x="7088" y="8058"/>
                  </a:cubicBezTo>
                  <a:cubicBezTo>
                    <a:pt x="6999" y="8058"/>
                    <a:pt x="6910" y="8074"/>
                    <a:pt x="6830" y="8109"/>
                  </a:cubicBezTo>
                  <a:cubicBezTo>
                    <a:pt x="6714" y="8167"/>
                    <a:pt x="6598" y="8225"/>
                    <a:pt x="6451" y="8253"/>
                  </a:cubicBezTo>
                  <a:cubicBezTo>
                    <a:pt x="6249" y="8341"/>
                    <a:pt x="6102" y="8516"/>
                    <a:pt x="6074" y="8748"/>
                  </a:cubicBezTo>
                  <a:lnTo>
                    <a:pt x="5958" y="9880"/>
                  </a:lnTo>
                  <a:lnTo>
                    <a:pt x="5145" y="9880"/>
                  </a:lnTo>
                  <a:lnTo>
                    <a:pt x="4998" y="8748"/>
                  </a:lnTo>
                  <a:cubicBezTo>
                    <a:pt x="4970" y="8516"/>
                    <a:pt x="4824" y="8341"/>
                    <a:pt x="4622" y="8253"/>
                  </a:cubicBezTo>
                  <a:cubicBezTo>
                    <a:pt x="4505" y="8225"/>
                    <a:pt x="4359" y="8167"/>
                    <a:pt x="4243" y="8109"/>
                  </a:cubicBezTo>
                  <a:cubicBezTo>
                    <a:pt x="4167" y="8076"/>
                    <a:pt x="4087" y="8059"/>
                    <a:pt x="4007" y="8059"/>
                  </a:cubicBezTo>
                  <a:cubicBezTo>
                    <a:pt x="3874" y="8059"/>
                    <a:pt x="3742" y="8105"/>
                    <a:pt x="3634" y="8195"/>
                  </a:cubicBezTo>
                  <a:lnTo>
                    <a:pt x="2732" y="8892"/>
                  </a:lnTo>
                  <a:lnTo>
                    <a:pt x="2150" y="8341"/>
                  </a:lnTo>
                  <a:lnTo>
                    <a:pt x="2878" y="7439"/>
                  </a:lnTo>
                  <a:cubicBezTo>
                    <a:pt x="3022" y="7265"/>
                    <a:pt x="3052" y="7032"/>
                    <a:pt x="2936" y="6830"/>
                  </a:cubicBezTo>
                  <a:cubicBezTo>
                    <a:pt x="2878" y="6684"/>
                    <a:pt x="2820" y="6568"/>
                    <a:pt x="2790" y="6451"/>
                  </a:cubicBezTo>
                  <a:cubicBezTo>
                    <a:pt x="2704" y="6219"/>
                    <a:pt x="2529" y="6075"/>
                    <a:pt x="2297" y="6044"/>
                  </a:cubicBezTo>
                  <a:lnTo>
                    <a:pt x="1162" y="5928"/>
                  </a:lnTo>
                  <a:lnTo>
                    <a:pt x="1162" y="5115"/>
                  </a:lnTo>
                  <a:lnTo>
                    <a:pt x="2297" y="4998"/>
                  </a:lnTo>
                  <a:cubicBezTo>
                    <a:pt x="2529" y="4970"/>
                    <a:pt x="2704" y="4824"/>
                    <a:pt x="2790" y="4592"/>
                  </a:cubicBezTo>
                  <a:cubicBezTo>
                    <a:pt x="2820" y="4475"/>
                    <a:pt x="2878" y="4359"/>
                    <a:pt x="2936" y="4243"/>
                  </a:cubicBezTo>
                  <a:cubicBezTo>
                    <a:pt x="3022" y="4041"/>
                    <a:pt x="3022" y="3808"/>
                    <a:pt x="2878" y="3634"/>
                  </a:cubicBezTo>
                  <a:lnTo>
                    <a:pt x="2150" y="2732"/>
                  </a:lnTo>
                  <a:lnTo>
                    <a:pt x="2732" y="2181"/>
                  </a:lnTo>
                  <a:lnTo>
                    <a:pt x="3603" y="2878"/>
                  </a:lnTo>
                  <a:cubicBezTo>
                    <a:pt x="3723" y="2962"/>
                    <a:pt x="3852" y="3008"/>
                    <a:pt x="3979" y="3008"/>
                  </a:cubicBezTo>
                  <a:cubicBezTo>
                    <a:pt x="4069" y="3008"/>
                    <a:pt x="4158" y="2985"/>
                    <a:pt x="4243" y="2936"/>
                  </a:cubicBezTo>
                  <a:cubicBezTo>
                    <a:pt x="4359" y="2878"/>
                    <a:pt x="4475" y="2820"/>
                    <a:pt x="4622" y="2790"/>
                  </a:cubicBezTo>
                  <a:cubicBezTo>
                    <a:pt x="4824" y="2704"/>
                    <a:pt x="4970" y="2529"/>
                    <a:pt x="4998" y="2297"/>
                  </a:cubicBezTo>
                  <a:lnTo>
                    <a:pt x="5145" y="1163"/>
                  </a:lnTo>
                  <a:close/>
                  <a:moveTo>
                    <a:pt x="4622" y="0"/>
                  </a:moveTo>
                  <a:cubicBezTo>
                    <a:pt x="4301" y="0"/>
                    <a:pt x="4068" y="233"/>
                    <a:pt x="4040" y="523"/>
                  </a:cubicBezTo>
                  <a:lnTo>
                    <a:pt x="3924" y="1627"/>
                  </a:lnTo>
                  <a:lnTo>
                    <a:pt x="3052" y="930"/>
                  </a:lnTo>
                  <a:cubicBezTo>
                    <a:pt x="2944" y="849"/>
                    <a:pt x="2812" y="806"/>
                    <a:pt x="2680" y="806"/>
                  </a:cubicBezTo>
                  <a:cubicBezTo>
                    <a:pt x="2527" y="806"/>
                    <a:pt x="2376" y="864"/>
                    <a:pt x="2267" y="988"/>
                  </a:cubicBezTo>
                  <a:lnTo>
                    <a:pt x="960" y="2297"/>
                  </a:lnTo>
                  <a:cubicBezTo>
                    <a:pt x="756" y="2499"/>
                    <a:pt x="728" y="2820"/>
                    <a:pt x="930" y="3053"/>
                  </a:cubicBezTo>
                  <a:lnTo>
                    <a:pt x="1599" y="3894"/>
                  </a:lnTo>
                  <a:lnTo>
                    <a:pt x="523" y="4041"/>
                  </a:lnTo>
                  <a:cubicBezTo>
                    <a:pt x="232" y="4068"/>
                    <a:pt x="0" y="4301"/>
                    <a:pt x="0" y="4592"/>
                  </a:cubicBezTo>
                  <a:lnTo>
                    <a:pt x="0" y="6451"/>
                  </a:lnTo>
                  <a:cubicBezTo>
                    <a:pt x="0" y="6742"/>
                    <a:pt x="232" y="7005"/>
                    <a:pt x="523" y="7032"/>
                  </a:cubicBezTo>
                  <a:lnTo>
                    <a:pt x="1627" y="7149"/>
                  </a:lnTo>
                  <a:lnTo>
                    <a:pt x="930" y="8020"/>
                  </a:lnTo>
                  <a:cubicBezTo>
                    <a:pt x="756" y="8253"/>
                    <a:pt x="756" y="8574"/>
                    <a:pt x="960" y="8776"/>
                  </a:cubicBezTo>
                  <a:lnTo>
                    <a:pt x="2297" y="10085"/>
                  </a:lnTo>
                  <a:cubicBezTo>
                    <a:pt x="2410" y="10198"/>
                    <a:pt x="2560" y="10257"/>
                    <a:pt x="2710" y="10257"/>
                  </a:cubicBezTo>
                  <a:cubicBezTo>
                    <a:pt x="2830" y="10257"/>
                    <a:pt x="2950" y="10220"/>
                    <a:pt x="3052" y="10143"/>
                  </a:cubicBezTo>
                  <a:lnTo>
                    <a:pt x="3924" y="9446"/>
                  </a:lnTo>
                  <a:lnTo>
                    <a:pt x="4040" y="10520"/>
                  </a:lnTo>
                  <a:cubicBezTo>
                    <a:pt x="4068" y="10810"/>
                    <a:pt x="4301" y="11043"/>
                    <a:pt x="4622" y="11043"/>
                  </a:cubicBezTo>
                  <a:lnTo>
                    <a:pt x="6451" y="11043"/>
                  </a:lnTo>
                  <a:cubicBezTo>
                    <a:pt x="6772" y="11043"/>
                    <a:pt x="7004" y="10810"/>
                    <a:pt x="7032" y="10520"/>
                  </a:cubicBezTo>
                  <a:lnTo>
                    <a:pt x="7179" y="9415"/>
                  </a:lnTo>
                  <a:lnTo>
                    <a:pt x="8020" y="10113"/>
                  </a:lnTo>
                  <a:cubicBezTo>
                    <a:pt x="8132" y="10197"/>
                    <a:pt x="8271" y="10240"/>
                    <a:pt x="8408" y="10240"/>
                  </a:cubicBezTo>
                  <a:cubicBezTo>
                    <a:pt x="8555" y="10240"/>
                    <a:pt x="8700" y="10190"/>
                    <a:pt x="8806" y="10085"/>
                  </a:cubicBezTo>
                  <a:lnTo>
                    <a:pt x="10113" y="8776"/>
                  </a:lnTo>
                  <a:cubicBezTo>
                    <a:pt x="10317" y="8544"/>
                    <a:pt x="10345" y="8225"/>
                    <a:pt x="10171" y="7993"/>
                  </a:cubicBezTo>
                  <a:lnTo>
                    <a:pt x="9473" y="7149"/>
                  </a:lnTo>
                  <a:lnTo>
                    <a:pt x="10550" y="7032"/>
                  </a:lnTo>
                  <a:cubicBezTo>
                    <a:pt x="10840" y="7005"/>
                    <a:pt x="11073" y="6742"/>
                    <a:pt x="11073" y="6451"/>
                  </a:cubicBezTo>
                  <a:lnTo>
                    <a:pt x="11073" y="4592"/>
                  </a:lnTo>
                  <a:cubicBezTo>
                    <a:pt x="11073" y="4301"/>
                    <a:pt x="10840" y="4068"/>
                    <a:pt x="10550" y="4041"/>
                  </a:cubicBezTo>
                  <a:lnTo>
                    <a:pt x="9445" y="3894"/>
                  </a:lnTo>
                  <a:lnTo>
                    <a:pt x="10143" y="3053"/>
                  </a:lnTo>
                  <a:cubicBezTo>
                    <a:pt x="10345" y="2820"/>
                    <a:pt x="10317" y="2471"/>
                    <a:pt x="10113" y="2267"/>
                  </a:cubicBezTo>
                  <a:lnTo>
                    <a:pt x="8776" y="960"/>
                  </a:lnTo>
                  <a:cubicBezTo>
                    <a:pt x="8667" y="851"/>
                    <a:pt x="8525" y="792"/>
                    <a:pt x="8381" y="792"/>
                  </a:cubicBezTo>
                  <a:cubicBezTo>
                    <a:pt x="8255" y="792"/>
                    <a:pt x="8128" y="836"/>
                    <a:pt x="8020" y="930"/>
                  </a:cubicBezTo>
                  <a:lnTo>
                    <a:pt x="7179" y="1600"/>
                  </a:lnTo>
                  <a:lnTo>
                    <a:pt x="7032" y="523"/>
                  </a:lnTo>
                  <a:cubicBezTo>
                    <a:pt x="7004" y="233"/>
                    <a:pt x="6772" y="0"/>
                    <a:pt x="6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9"/>
            <p:cNvSpPr/>
            <p:nvPr/>
          </p:nvSpPr>
          <p:spPr>
            <a:xfrm>
              <a:off x="1358075" y="3655550"/>
              <a:ext cx="94450" cy="87025"/>
            </a:xfrm>
            <a:custGeom>
              <a:rect b="b" l="l" r="r" t="t"/>
              <a:pathLst>
                <a:path extrusionOk="0" h="3481" w="3778">
                  <a:moveTo>
                    <a:pt x="1976" y="1155"/>
                  </a:moveTo>
                  <a:cubicBezTo>
                    <a:pt x="2209" y="1155"/>
                    <a:pt x="2441" y="1300"/>
                    <a:pt x="2529" y="1532"/>
                  </a:cubicBezTo>
                  <a:cubicBezTo>
                    <a:pt x="2588" y="1678"/>
                    <a:pt x="2588" y="1823"/>
                    <a:pt x="2529" y="1969"/>
                  </a:cubicBezTo>
                  <a:cubicBezTo>
                    <a:pt x="2471" y="2113"/>
                    <a:pt x="2355" y="2229"/>
                    <a:pt x="2209" y="2288"/>
                  </a:cubicBezTo>
                  <a:cubicBezTo>
                    <a:pt x="2140" y="2315"/>
                    <a:pt x="2069" y="2328"/>
                    <a:pt x="1998" y="2328"/>
                  </a:cubicBezTo>
                  <a:cubicBezTo>
                    <a:pt x="1767" y="2328"/>
                    <a:pt x="1542" y="2191"/>
                    <a:pt x="1453" y="1969"/>
                  </a:cubicBezTo>
                  <a:cubicBezTo>
                    <a:pt x="1309" y="1678"/>
                    <a:pt x="1453" y="1330"/>
                    <a:pt x="1774" y="1213"/>
                  </a:cubicBezTo>
                  <a:cubicBezTo>
                    <a:pt x="1832" y="1183"/>
                    <a:pt x="1918" y="1155"/>
                    <a:pt x="1976" y="1155"/>
                  </a:cubicBezTo>
                  <a:close/>
                  <a:moveTo>
                    <a:pt x="1983" y="1"/>
                  </a:moveTo>
                  <a:cubicBezTo>
                    <a:pt x="1759" y="1"/>
                    <a:pt x="1530" y="44"/>
                    <a:pt x="1309" y="137"/>
                  </a:cubicBezTo>
                  <a:cubicBezTo>
                    <a:pt x="407" y="516"/>
                    <a:pt x="0" y="1532"/>
                    <a:pt x="379" y="2434"/>
                  </a:cubicBezTo>
                  <a:cubicBezTo>
                    <a:pt x="639" y="3101"/>
                    <a:pt x="1309" y="3480"/>
                    <a:pt x="1976" y="3480"/>
                  </a:cubicBezTo>
                  <a:cubicBezTo>
                    <a:pt x="2209" y="3480"/>
                    <a:pt x="2441" y="3450"/>
                    <a:pt x="2674" y="3364"/>
                  </a:cubicBezTo>
                  <a:cubicBezTo>
                    <a:pt x="3080" y="3189"/>
                    <a:pt x="3429" y="2841"/>
                    <a:pt x="3603" y="2404"/>
                  </a:cubicBezTo>
                  <a:cubicBezTo>
                    <a:pt x="3778" y="1969"/>
                    <a:pt x="3778" y="1504"/>
                    <a:pt x="3603" y="1067"/>
                  </a:cubicBezTo>
                  <a:cubicBezTo>
                    <a:pt x="3319" y="410"/>
                    <a:pt x="2671" y="1"/>
                    <a:pt x="1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89"/>
            <p:cNvSpPr/>
            <p:nvPr/>
          </p:nvSpPr>
          <p:spPr>
            <a:xfrm>
              <a:off x="1269425" y="3563000"/>
              <a:ext cx="276850" cy="272550"/>
            </a:xfrm>
            <a:custGeom>
              <a:rect b="b" l="l" r="r" t="t"/>
              <a:pathLst>
                <a:path extrusionOk="0" h="10902" w="11074">
                  <a:moveTo>
                    <a:pt x="6801" y="1312"/>
                  </a:moveTo>
                  <a:lnTo>
                    <a:pt x="7528" y="1603"/>
                  </a:lnTo>
                  <a:lnTo>
                    <a:pt x="7238" y="2677"/>
                  </a:lnTo>
                  <a:cubicBezTo>
                    <a:pt x="7149" y="2909"/>
                    <a:pt x="7238" y="3142"/>
                    <a:pt x="7412" y="3288"/>
                  </a:cubicBezTo>
                  <a:cubicBezTo>
                    <a:pt x="7498" y="3374"/>
                    <a:pt x="7614" y="3463"/>
                    <a:pt x="7703" y="3579"/>
                  </a:cubicBezTo>
                  <a:cubicBezTo>
                    <a:pt x="7811" y="3710"/>
                    <a:pt x="7969" y="3775"/>
                    <a:pt x="8127" y="3775"/>
                  </a:cubicBezTo>
                  <a:cubicBezTo>
                    <a:pt x="8180" y="3775"/>
                    <a:pt x="8233" y="3768"/>
                    <a:pt x="8284" y="3753"/>
                  </a:cubicBezTo>
                  <a:lnTo>
                    <a:pt x="9358" y="3432"/>
                  </a:lnTo>
                  <a:lnTo>
                    <a:pt x="9679" y="4160"/>
                  </a:lnTo>
                  <a:lnTo>
                    <a:pt x="8691" y="4711"/>
                  </a:lnTo>
                  <a:cubicBezTo>
                    <a:pt x="8486" y="4799"/>
                    <a:pt x="8370" y="5032"/>
                    <a:pt x="8400" y="5234"/>
                  </a:cubicBezTo>
                  <a:lnTo>
                    <a:pt x="8400" y="5641"/>
                  </a:lnTo>
                  <a:cubicBezTo>
                    <a:pt x="8370" y="5845"/>
                    <a:pt x="8486" y="6078"/>
                    <a:pt x="8691" y="6164"/>
                  </a:cubicBezTo>
                  <a:lnTo>
                    <a:pt x="9679" y="6717"/>
                  </a:lnTo>
                  <a:lnTo>
                    <a:pt x="9388" y="7442"/>
                  </a:lnTo>
                  <a:lnTo>
                    <a:pt x="8312" y="7124"/>
                  </a:lnTo>
                  <a:cubicBezTo>
                    <a:pt x="8263" y="7112"/>
                    <a:pt x="8214" y="7106"/>
                    <a:pt x="8166" y="7106"/>
                  </a:cubicBezTo>
                  <a:cubicBezTo>
                    <a:pt x="7986" y="7106"/>
                    <a:pt x="7817" y="7189"/>
                    <a:pt x="7703" y="7326"/>
                  </a:cubicBezTo>
                  <a:cubicBezTo>
                    <a:pt x="7614" y="7415"/>
                    <a:pt x="7528" y="7501"/>
                    <a:pt x="7412" y="7589"/>
                  </a:cubicBezTo>
                  <a:cubicBezTo>
                    <a:pt x="7238" y="7733"/>
                    <a:pt x="7180" y="7966"/>
                    <a:pt x="7238" y="8198"/>
                  </a:cubicBezTo>
                  <a:lnTo>
                    <a:pt x="7556" y="9274"/>
                  </a:lnTo>
                  <a:lnTo>
                    <a:pt x="6831" y="9565"/>
                  </a:lnTo>
                  <a:lnTo>
                    <a:pt x="6278" y="8605"/>
                  </a:lnTo>
                  <a:cubicBezTo>
                    <a:pt x="6161" y="8403"/>
                    <a:pt x="5959" y="8286"/>
                    <a:pt x="5727" y="8286"/>
                  </a:cubicBezTo>
                  <a:cubicBezTo>
                    <a:pt x="5669" y="8300"/>
                    <a:pt x="5603" y="8307"/>
                    <a:pt x="5537" y="8307"/>
                  </a:cubicBezTo>
                  <a:cubicBezTo>
                    <a:pt x="5472" y="8307"/>
                    <a:pt x="5406" y="8300"/>
                    <a:pt x="5348" y="8286"/>
                  </a:cubicBezTo>
                  <a:cubicBezTo>
                    <a:pt x="5115" y="8286"/>
                    <a:pt x="4913" y="8403"/>
                    <a:pt x="4797" y="8605"/>
                  </a:cubicBezTo>
                  <a:lnTo>
                    <a:pt x="4274" y="9593"/>
                  </a:lnTo>
                  <a:lnTo>
                    <a:pt x="3518" y="9274"/>
                  </a:lnTo>
                  <a:lnTo>
                    <a:pt x="3837" y="8198"/>
                  </a:lnTo>
                  <a:cubicBezTo>
                    <a:pt x="3895" y="7996"/>
                    <a:pt x="3837" y="7763"/>
                    <a:pt x="3662" y="7617"/>
                  </a:cubicBezTo>
                  <a:cubicBezTo>
                    <a:pt x="3546" y="7531"/>
                    <a:pt x="3460" y="7442"/>
                    <a:pt x="3372" y="7326"/>
                  </a:cubicBezTo>
                  <a:cubicBezTo>
                    <a:pt x="3264" y="7195"/>
                    <a:pt x="3106" y="7130"/>
                    <a:pt x="2936" y="7130"/>
                  </a:cubicBezTo>
                  <a:cubicBezTo>
                    <a:pt x="2879" y="7130"/>
                    <a:pt x="2821" y="7137"/>
                    <a:pt x="2763" y="7152"/>
                  </a:cubicBezTo>
                  <a:lnTo>
                    <a:pt x="1686" y="7473"/>
                  </a:lnTo>
                  <a:lnTo>
                    <a:pt x="1396" y="6745"/>
                  </a:lnTo>
                  <a:lnTo>
                    <a:pt x="2384" y="6194"/>
                  </a:lnTo>
                  <a:cubicBezTo>
                    <a:pt x="2558" y="6078"/>
                    <a:pt x="2674" y="5873"/>
                    <a:pt x="2674" y="5641"/>
                  </a:cubicBezTo>
                  <a:lnTo>
                    <a:pt x="2674" y="5264"/>
                  </a:lnTo>
                  <a:cubicBezTo>
                    <a:pt x="2674" y="5032"/>
                    <a:pt x="2558" y="4827"/>
                    <a:pt x="2356" y="4711"/>
                  </a:cubicBezTo>
                  <a:lnTo>
                    <a:pt x="1368" y="4188"/>
                  </a:lnTo>
                  <a:lnTo>
                    <a:pt x="1686" y="3463"/>
                  </a:lnTo>
                  <a:lnTo>
                    <a:pt x="2763" y="3753"/>
                  </a:lnTo>
                  <a:cubicBezTo>
                    <a:pt x="2821" y="3768"/>
                    <a:pt x="2879" y="3775"/>
                    <a:pt x="2936" y="3775"/>
                  </a:cubicBezTo>
                  <a:cubicBezTo>
                    <a:pt x="3106" y="3775"/>
                    <a:pt x="3264" y="3710"/>
                    <a:pt x="3372" y="3579"/>
                  </a:cubicBezTo>
                  <a:cubicBezTo>
                    <a:pt x="3460" y="3490"/>
                    <a:pt x="3546" y="3374"/>
                    <a:pt x="3634" y="3316"/>
                  </a:cubicBezTo>
                  <a:cubicBezTo>
                    <a:pt x="3809" y="3142"/>
                    <a:pt x="3895" y="2909"/>
                    <a:pt x="3809" y="2707"/>
                  </a:cubicBezTo>
                  <a:lnTo>
                    <a:pt x="3488" y="1631"/>
                  </a:lnTo>
                  <a:lnTo>
                    <a:pt x="4244" y="1312"/>
                  </a:lnTo>
                  <a:lnTo>
                    <a:pt x="4767" y="2300"/>
                  </a:lnTo>
                  <a:cubicBezTo>
                    <a:pt x="4871" y="2482"/>
                    <a:pt x="5071" y="2595"/>
                    <a:pt x="5259" y="2595"/>
                  </a:cubicBezTo>
                  <a:cubicBezTo>
                    <a:pt x="5279" y="2595"/>
                    <a:pt x="5300" y="2594"/>
                    <a:pt x="5320" y="2591"/>
                  </a:cubicBezTo>
                  <a:lnTo>
                    <a:pt x="5727" y="2591"/>
                  </a:lnTo>
                  <a:cubicBezTo>
                    <a:pt x="5747" y="2594"/>
                    <a:pt x="5767" y="2595"/>
                    <a:pt x="5787" y="2595"/>
                  </a:cubicBezTo>
                  <a:cubicBezTo>
                    <a:pt x="5973" y="2595"/>
                    <a:pt x="6170" y="2482"/>
                    <a:pt x="6250" y="2300"/>
                  </a:cubicBezTo>
                  <a:lnTo>
                    <a:pt x="6801" y="1312"/>
                  </a:lnTo>
                  <a:close/>
                  <a:moveTo>
                    <a:pt x="6552" y="0"/>
                  </a:moveTo>
                  <a:cubicBezTo>
                    <a:pt x="6332" y="0"/>
                    <a:pt x="6125" y="99"/>
                    <a:pt x="6017" y="294"/>
                  </a:cubicBezTo>
                  <a:lnTo>
                    <a:pt x="5522" y="1224"/>
                  </a:lnTo>
                  <a:lnTo>
                    <a:pt x="4999" y="294"/>
                  </a:lnTo>
                  <a:cubicBezTo>
                    <a:pt x="4894" y="124"/>
                    <a:pt x="4693" y="16"/>
                    <a:pt x="4492" y="16"/>
                  </a:cubicBezTo>
                  <a:cubicBezTo>
                    <a:pt x="4418" y="16"/>
                    <a:pt x="4344" y="30"/>
                    <a:pt x="4274" y="61"/>
                  </a:cubicBezTo>
                  <a:lnTo>
                    <a:pt x="2558" y="759"/>
                  </a:lnTo>
                  <a:cubicBezTo>
                    <a:pt x="2298" y="875"/>
                    <a:pt x="2151" y="1166"/>
                    <a:pt x="2240" y="1456"/>
                  </a:cubicBezTo>
                  <a:lnTo>
                    <a:pt x="2530" y="2502"/>
                  </a:lnTo>
                  <a:lnTo>
                    <a:pt x="1484" y="2184"/>
                  </a:lnTo>
                  <a:cubicBezTo>
                    <a:pt x="1445" y="2175"/>
                    <a:pt x="1405" y="2171"/>
                    <a:pt x="1364" y="2171"/>
                  </a:cubicBezTo>
                  <a:cubicBezTo>
                    <a:pt x="1131" y="2171"/>
                    <a:pt x="886" y="2309"/>
                    <a:pt x="787" y="2533"/>
                  </a:cubicBezTo>
                  <a:lnTo>
                    <a:pt x="117" y="4218"/>
                  </a:lnTo>
                  <a:cubicBezTo>
                    <a:pt x="1" y="4509"/>
                    <a:pt x="117" y="4827"/>
                    <a:pt x="380" y="4943"/>
                  </a:cubicBezTo>
                  <a:lnTo>
                    <a:pt x="1310" y="5466"/>
                  </a:lnTo>
                  <a:lnTo>
                    <a:pt x="380" y="5990"/>
                  </a:lnTo>
                  <a:cubicBezTo>
                    <a:pt x="117" y="6136"/>
                    <a:pt x="1" y="6427"/>
                    <a:pt x="117" y="6717"/>
                  </a:cubicBezTo>
                  <a:lnTo>
                    <a:pt x="815" y="8403"/>
                  </a:lnTo>
                  <a:cubicBezTo>
                    <a:pt x="908" y="8611"/>
                    <a:pt x="1113" y="8747"/>
                    <a:pt x="1341" y="8747"/>
                  </a:cubicBezTo>
                  <a:cubicBezTo>
                    <a:pt x="1397" y="8747"/>
                    <a:pt x="1454" y="8739"/>
                    <a:pt x="1512" y="8721"/>
                  </a:cubicBezTo>
                  <a:lnTo>
                    <a:pt x="2558" y="8430"/>
                  </a:lnTo>
                  <a:lnTo>
                    <a:pt x="2268" y="9477"/>
                  </a:lnTo>
                  <a:cubicBezTo>
                    <a:pt x="2182" y="9739"/>
                    <a:pt x="2326" y="10058"/>
                    <a:pt x="2616" y="10174"/>
                  </a:cubicBezTo>
                  <a:cubicBezTo>
                    <a:pt x="4322" y="10878"/>
                    <a:pt x="4363" y="10902"/>
                    <a:pt x="4501" y="10902"/>
                  </a:cubicBezTo>
                  <a:cubicBezTo>
                    <a:pt x="4511" y="10902"/>
                    <a:pt x="4522" y="10902"/>
                    <a:pt x="4534" y="10902"/>
                  </a:cubicBezTo>
                  <a:cubicBezTo>
                    <a:pt x="4739" y="10902"/>
                    <a:pt x="4941" y="10785"/>
                    <a:pt x="5029" y="10611"/>
                  </a:cubicBezTo>
                  <a:lnTo>
                    <a:pt x="5552" y="9651"/>
                  </a:lnTo>
                  <a:lnTo>
                    <a:pt x="6075" y="10581"/>
                  </a:lnTo>
                  <a:cubicBezTo>
                    <a:pt x="6182" y="10774"/>
                    <a:pt x="6368" y="10889"/>
                    <a:pt x="6574" y="10889"/>
                  </a:cubicBezTo>
                  <a:cubicBezTo>
                    <a:pt x="6648" y="10889"/>
                    <a:pt x="6724" y="10874"/>
                    <a:pt x="6801" y="10844"/>
                  </a:cubicBezTo>
                  <a:lnTo>
                    <a:pt x="8486" y="10146"/>
                  </a:lnTo>
                  <a:cubicBezTo>
                    <a:pt x="8777" y="10030"/>
                    <a:pt x="8923" y="9739"/>
                    <a:pt x="8835" y="9449"/>
                  </a:cubicBezTo>
                  <a:lnTo>
                    <a:pt x="8516" y="8403"/>
                  </a:lnTo>
                  <a:lnTo>
                    <a:pt x="9562" y="8693"/>
                  </a:lnTo>
                  <a:cubicBezTo>
                    <a:pt x="9619" y="8710"/>
                    <a:pt x="9677" y="8718"/>
                    <a:pt x="9732" y="8718"/>
                  </a:cubicBezTo>
                  <a:cubicBezTo>
                    <a:pt x="9960" y="8718"/>
                    <a:pt x="10166" y="8583"/>
                    <a:pt x="10260" y="8372"/>
                  </a:cubicBezTo>
                  <a:lnTo>
                    <a:pt x="10957" y="6659"/>
                  </a:lnTo>
                  <a:cubicBezTo>
                    <a:pt x="11074" y="6396"/>
                    <a:pt x="10957" y="6078"/>
                    <a:pt x="10695" y="5931"/>
                  </a:cubicBezTo>
                  <a:lnTo>
                    <a:pt x="9765" y="5439"/>
                  </a:lnTo>
                  <a:lnTo>
                    <a:pt x="10695" y="4915"/>
                  </a:lnTo>
                  <a:cubicBezTo>
                    <a:pt x="10957" y="4769"/>
                    <a:pt x="11074" y="4451"/>
                    <a:pt x="10957" y="4188"/>
                  </a:cubicBezTo>
                  <a:lnTo>
                    <a:pt x="10260" y="2502"/>
                  </a:lnTo>
                  <a:cubicBezTo>
                    <a:pt x="10167" y="2294"/>
                    <a:pt x="9942" y="2158"/>
                    <a:pt x="9707" y="2158"/>
                  </a:cubicBezTo>
                  <a:cubicBezTo>
                    <a:pt x="9649" y="2158"/>
                    <a:pt x="9590" y="2166"/>
                    <a:pt x="9532" y="2184"/>
                  </a:cubicBezTo>
                  <a:lnTo>
                    <a:pt x="8486" y="2475"/>
                  </a:lnTo>
                  <a:lnTo>
                    <a:pt x="8486" y="2475"/>
                  </a:lnTo>
                  <a:lnTo>
                    <a:pt x="8807" y="1428"/>
                  </a:lnTo>
                  <a:cubicBezTo>
                    <a:pt x="8893" y="1138"/>
                    <a:pt x="8719" y="847"/>
                    <a:pt x="8458" y="731"/>
                  </a:cubicBezTo>
                  <a:lnTo>
                    <a:pt x="6773" y="34"/>
                  </a:lnTo>
                  <a:cubicBezTo>
                    <a:pt x="6700" y="11"/>
                    <a:pt x="6625" y="0"/>
                    <a:pt x="6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9"/>
            <p:cNvSpPr/>
            <p:nvPr/>
          </p:nvSpPr>
          <p:spPr>
            <a:xfrm>
              <a:off x="1353000" y="3383275"/>
              <a:ext cx="125675" cy="142350"/>
            </a:xfrm>
            <a:custGeom>
              <a:rect b="b" l="l" r="r" t="t"/>
              <a:pathLst>
                <a:path extrusionOk="0" h="5694" w="5027">
                  <a:moveTo>
                    <a:pt x="1524" y="1"/>
                  </a:moveTo>
                  <a:cubicBezTo>
                    <a:pt x="1346" y="1"/>
                    <a:pt x="1169" y="77"/>
                    <a:pt x="1047" y="218"/>
                  </a:cubicBezTo>
                  <a:lnTo>
                    <a:pt x="175" y="1411"/>
                  </a:lnTo>
                  <a:cubicBezTo>
                    <a:pt x="1" y="1643"/>
                    <a:pt x="29" y="1962"/>
                    <a:pt x="233" y="2166"/>
                  </a:cubicBezTo>
                  <a:lnTo>
                    <a:pt x="1191" y="3096"/>
                  </a:lnTo>
                  <a:cubicBezTo>
                    <a:pt x="1307" y="3212"/>
                    <a:pt x="1460" y="3271"/>
                    <a:pt x="1609" y="3271"/>
                  </a:cubicBezTo>
                  <a:cubicBezTo>
                    <a:pt x="1758" y="3271"/>
                    <a:pt x="1904" y="3212"/>
                    <a:pt x="2005" y="3096"/>
                  </a:cubicBezTo>
                  <a:cubicBezTo>
                    <a:pt x="2237" y="2892"/>
                    <a:pt x="2237" y="2515"/>
                    <a:pt x="2005" y="2283"/>
                  </a:cubicBezTo>
                  <a:lnTo>
                    <a:pt x="1919" y="2194"/>
                  </a:lnTo>
                  <a:lnTo>
                    <a:pt x="1919" y="2194"/>
                  </a:lnTo>
                  <a:cubicBezTo>
                    <a:pt x="2326" y="2252"/>
                    <a:pt x="2702" y="2457"/>
                    <a:pt x="3023" y="2747"/>
                  </a:cubicBezTo>
                  <a:cubicBezTo>
                    <a:pt x="3604" y="3329"/>
                    <a:pt x="3779" y="4170"/>
                    <a:pt x="3488" y="4898"/>
                  </a:cubicBezTo>
                  <a:cubicBezTo>
                    <a:pt x="3372" y="5216"/>
                    <a:pt x="3516" y="5537"/>
                    <a:pt x="3837" y="5653"/>
                  </a:cubicBezTo>
                  <a:cubicBezTo>
                    <a:pt x="3905" y="5681"/>
                    <a:pt x="3976" y="5693"/>
                    <a:pt x="4046" y="5693"/>
                  </a:cubicBezTo>
                  <a:cubicBezTo>
                    <a:pt x="4277" y="5693"/>
                    <a:pt x="4503" y="5555"/>
                    <a:pt x="4592" y="5333"/>
                  </a:cubicBezTo>
                  <a:cubicBezTo>
                    <a:pt x="5027" y="4142"/>
                    <a:pt x="4736" y="2806"/>
                    <a:pt x="3837" y="1934"/>
                  </a:cubicBezTo>
                  <a:cubicBezTo>
                    <a:pt x="3314" y="1411"/>
                    <a:pt x="2644" y="1090"/>
                    <a:pt x="1919" y="1004"/>
                  </a:cubicBezTo>
                  <a:lnTo>
                    <a:pt x="1977" y="916"/>
                  </a:lnTo>
                  <a:cubicBezTo>
                    <a:pt x="2179" y="655"/>
                    <a:pt x="2121" y="307"/>
                    <a:pt x="1861" y="102"/>
                  </a:cubicBezTo>
                  <a:cubicBezTo>
                    <a:pt x="1757" y="33"/>
                    <a:pt x="1640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9"/>
            <p:cNvSpPr/>
            <p:nvPr/>
          </p:nvSpPr>
          <p:spPr>
            <a:xfrm>
              <a:off x="1118325" y="3641375"/>
              <a:ext cx="125750" cy="142750"/>
            </a:xfrm>
            <a:custGeom>
              <a:rect b="b" l="l" r="r" t="t"/>
              <a:pathLst>
                <a:path extrusionOk="0" h="5710" w="5030">
                  <a:moveTo>
                    <a:pt x="1019" y="1"/>
                  </a:moveTo>
                  <a:cubicBezTo>
                    <a:pt x="775" y="1"/>
                    <a:pt x="557" y="157"/>
                    <a:pt x="466" y="386"/>
                  </a:cubicBezTo>
                  <a:cubicBezTo>
                    <a:pt x="1" y="1548"/>
                    <a:pt x="291" y="2885"/>
                    <a:pt x="1193" y="3784"/>
                  </a:cubicBezTo>
                  <a:cubicBezTo>
                    <a:pt x="1716" y="4307"/>
                    <a:pt x="2383" y="4628"/>
                    <a:pt x="3111" y="4686"/>
                  </a:cubicBezTo>
                  <a:lnTo>
                    <a:pt x="3053" y="4772"/>
                  </a:lnTo>
                  <a:cubicBezTo>
                    <a:pt x="2848" y="5035"/>
                    <a:pt x="2907" y="5412"/>
                    <a:pt x="3169" y="5586"/>
                  </a:cubicBezTo>
                  <a:cubicBezTo>
                    <a:pt x="3275" y="5669"/>
                    <a:pt x="3396" y="5709"/>
                    <a:pt x="3516" y="5709"/>
                  </a:cubicBezTo>
                  <a:cubicBezTo>
                    <a:pt x="3690" y="5709"/>
                    <a:pt x="3862" y="5625"/>
                    <a:pt x="3983" y="5470"/>
                  </a:cubicBezTo>
                  <a:lnTo>
                    <a:pt x="4855" y="4307"/>
                  </a:lnTo>
                  <a:cubicBezTo>
                    <a:pt x="5029" y="4075"/>
                    <a:pt x="4999" y="3756"/>
                    <a:pt x="4797" y="3552"/>
                  </a:cubicBezTo>
                  <a:lnTo>
                    <a:pt x="3836" y="2594"/>
                  </a:lnTo>
                  <a:cubicBezTo>
                    <a:pt x="3720" y="2478"/>
                    <a:pt x="3575" y="2420"/>
                    <a:pt x="3430" y="2420"/>
                  </a:cubicBezTo>
                  <a:cubicBezTo>
                    <a:pt x="3284" y="2420"/>
                    <a:pt x="3139" y="2478"/>
                    <a:pt x="3023" y="2594"/>
                  </a:cubicBezTo>
                  <a:cubicBezTo>
                    <a:pt x="2790" y="2827"/>
                    <a:pt x="2790" y="3203"/>
                    <a:pt x="3023" y="3408"/>
                  </a:cubicBezTo>
                  <a:lnTo>
                    <a:pt x="3139" y="3524"/>
                  </a:lnTo>
                  <a:cubicBezTo>
                    <a:pt x="2704" y="3466"/>
                    <a:pt x="2325" y="3261"/>
                    <a:pt x="2007" y="2943"/>
                  </a:cubicBezTo>
                  <a:cubicBezTo>
                    <a:pt x="1454" y="2390"/>
                    <a:pt x="1251" y="1548"/>
                    <a:pt x="1542" y="792"/>
                  </a:cubicBezTo>
                  <a:cubicBezTo>
                    <a:pt x="1658" y="502"/>
                    <a:pt x="1512" y="153"/>
                    <a:pt x="1221" y="37"/>
                  </a:cubicBezTo>
                  <a:cubicBezTo>
                    <a:pt x="1153" y="12"/>
                    <a:pt x="1085" y="1"/>
                    <a:pt x="1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89"/>
          <p:cNvSpPr txBox="1"/>
          <p:nvPr>
            <p:ph idx="4" type="title"/>
          </p:nvPr>
        </p:nvSpPr>
        <p:spPr>
          <a:xfrm>
            <a:off x="1205575" y="3833850"/>
            <a:ext cx="5218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Predicted number of transactions</a:t>
            </a:r>
            <a:endParaRPr/>
          </a:p>
        </p:txBody>
      </p:sp>
      <p:sp>
        <p:nvSpPr>
          <p:cNvPr id="742" name="Google Shape;742;p89"/>
          <p:cNvSpPr txBox="1"/>
          <p:nvPr>
            <p:ph idx="5" type="title"/>
          </p:nvPr>
        </p:nvSpPr>
        <p:spPr>
          <a:xfrm>
            <a:off x="1205600" y="2454125"/>
            <a:ext cx="56820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Predicted number of consumers</a:t>
            </a:r>
            <a:endParaRPr/>
          </a:p>
        </p:txBody>
      </p:sp>
      <p:grpSp>
        <p:nvGrpSpPr>
          <p:cNvPr id="743" name="Google Shape;743;p89"/>
          <p:cNvGrpSpPr/>
          <p:nvPr/>
        </p:nvGrpSpPr>
        <p:grpSpPr>
          <a:xfrm>
            <a:off x="468826" y="2418830"/>
            <a:ext cx="496229" cy="454808"/>
            <a:chOff x="6679825" y="2693700"/>
            <a:chExt cx="257875" cy="258575"/>
          </a:xfrm>
        </p:grpSpPr>
        <p:sp>
          <p:nvSpPr>
            <p:cNvPr id="744" name="Google Shape;744;p89"/>
            <p:cNvSpPr/>
            <p:nvPr/>
          </p:nvSpPr>
          <p:spPr>
            <a:xfrm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9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89"/>
          <p:cNvSpPr/>
          <p:nvPr/>
        </p:nvSpPr>
        <p:spPr>
          <a:xfrm flipH="1" rot="10800000">
            <a:off x="1757950" y="1727647"/>
            <a:ext cx="311700" cy="335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47" name="Google Shape;747;p89"/>
          <p:cNvSpPr txBox="1"/>
          <p:nvPr>
            <p:ph idx="4294967295" type="subTitle"/>
          </p:nvPr>
        </p:nvSpPr>
        <p:spPr>
          <a:xfrm>
            <a:off x="2072425" y="1774019"/>
            <a:ext cx="61335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Measure of </a:t>
            </a:r>
            <a:r>
              <a:rPr lang="en" sz="1500" u="sng"/>
              <a:t>profitability</a:t>
            </a:r>
            <a:r>
              <a:rPr lang="en" sz="1500"/>
              <a:t>. Most important measure</a:t>
            </a:r>
            <a:r>
              <a:rPr lang="en" sz="1500"/>
              <a:t>.</a:t>
            </a:r>
            <a:endParaRPr sz="1500"/>
          </a:p>
        </p:txBody>
      </p:sp>
      <p:sp>
        <p:nvSpPr>
          <p:cNvPr id="748" name="Google Shape;748;p89"/>
          <p:cNvSpPr txBox="1"/>
          <p:nvPr>
            <p:ph idx="4294967295" type="subTitle"/>
          </p:nvPr>
        </p:nvSpPr>
        <p:spPr>
          <a:xfrm>
            <a:off x="2069650" y="2865300"/>
            <a:ext cx="6747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Measure of </a:t>
            </a:r>
            <a:r>
              <a:rPr lang="en" sz="1500" u="sng"/>
              <a:t>future potential</a:t>
            </a:r>
            <a:r>
              <a:rPr lang="en" sz="1500"/>
              <a:t>. Also relates to usage rate of BNPL service</a:t>
            </a:r>
            <a:r>
              <a:rPr lang="en" sz="1500"/>
              <a:t>.</a:t>
            </a:r>
            <a:endParaRPr sz="1500"/>
          </a:p>
        </p:txBody>
      </p:sp>
      <p:sp>
        <p:nvSpPr>
          <p:cNvPr id="749" name="Google Shape;749;p89"/>
          <p:cNvSpPr txBox="1"/>
          <p:nvPr>
            <p:ph idx="4294967295" type="subTitle"/>
          </p:nvPr>
        </p:nvSpPr>
        <p:spPr>
          <a:xfrm>
            <a:off x="2069638" y="4341250"/>
            <a:ext cx="6747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Measure of </a:t>
            </a:r>
            <a:r>
              <a:rPr lang="en" sz="1500" u="sng"/>
              <a:t>demand</a:t>
            </a:r>
            <a:r>
              <a:rPr lang="en" sz="1500"/>
              <a:t>. Frequent transactions </a:t>
            </a:r>
            <a:r>
              <a:rPr lang="en" sz="1500"/>
              <a:t>imply that</a:t>
            </a:r>
            <a:r>
              <a:rPr lang="en" sz="1500"/>
              <a:t> there is a high demand towards the merchant’s business.</a:t>
            </a:r>
            <a:endParaRPr sz="1500"/>
          </a:p>
        </p:txBody>
      </p:sp>
      <p:sp>
        <p:nvSpPr>
          <p:cNvPr id="750" name="Google Shape;750;p89"/>
          <p:cNvSpPr/>
          <p:nvPr/>
        </p:nvSpPr>
        <p:spPr>
          <a:xfrm flipH="1" rot="10800000">
            <a:off x="1757950" y="2843110"/>
            <a:ext cx="311700" cy="335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51" name="Google Shape;751;p89"/>
          <p:cNvSpPr/>
          <p:nvPr/>
        </p:nvSpPr>
        <p:spPr>
          <a:xfrm flipH="1" rot="10800000">
            <a:off x="1757950" y="4268285"/>
            <a:ext cx="311700" cy="335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52" name="Google Shape;752;p89"/>
          <p:cNvSpPr/>
          <p:nvPr/>
        </p:nvSpPr>
        <p:spPr>
          <a:xfrm>
            <a:off x="5329100" y="1014850"/>
            <a:ext cx="3630900" cy="695400"/>
          </a:xfrm>
          <a:prstGeom prst="wedgeRectCallout">
            <a:avLst>
              <a:gd fmla="val -65251" name="adj1"/>
              <a:gd fmla="val 57999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Predicted Gain = 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take rate </a:t>
            </a:r>
            <a:r>
              <a:rPr lang="en" sz="1700">
                <a:solidFill>
                  <a:srgbClr val="040C28"/>
                </a:solidFill>
                <a:latin typeface="Albert Sans"/>
                <a:ea typeface="Albert Sans"/>
                <a:cs typeface="Albert Sans"/>
                <a:sym typeface="Albert Sans"/>
              </a:rPr>
              <a:t>× predicted revenue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753" name="Google Shape;753;p89"/>
          <p:cNvCxnSpPr/>
          <p:nvPr/>
        </p:nvCxnSpPr>
        <p:spPr>
          <a:xfrm>
            <a:off x="262025" y="3501070"/>
            <a:ext cx="73134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0"/>
          <p:cNvSpPr txBox="1"/>
          <p:nvPr>
            <p:ph type="title"/>
          </p:nvPr>
        </p:nvSpPr>
        <p:spPr>
          <a:xfrm>
            <a:off x="419225" y="301475"/>
            <a:ext cx="78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</a:t>
            </a:r>
            <a:r>
              <a:rPr lang="en"/>
              <a:t> 2/2</a:t>
            </a:r>
            <a:r>
              <a:rPr lang="en"/>
              <a:t>: Safety measures</a:t>
            </a:r>
            <a:endParaRPr/>
          </a:p>
        </p:txBody>
      </p:sp>
      <p:pic>
        <p:nvPicPr>
          <p:cNvPr id="759" name="Google Shape;75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703625" y="-418375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0"/>
          <p:cNvSpPr/>
          <p:nvPr/>
        </p:nvSpPr>
        <p:spPr>
          <a:xfrm flipH="1">
            <a:off x="11158190" y="70850"/>
            <a:ext cx="24909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90"/>
          <p:cNvSpPr txBox="1"/>
          <p:nvPr>
            <p:ph idx="4" type="title"/>
          </p:nvPr>
        </p:nvSpPr>
        <p:spPr>
          <a:xfrm>
            <a:off x="1144650" y="2898475"/>
            <a:ext cx="5305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Reliability of consumer base</a:t>
            </a:r>
            <a:endParaRPr/>
          </a:p>
        </p:txBody>
      </p:sp>
      <p:sp>
        <p:nvSpPr>
          <p:cNvPr id="762" name="Google Shape;762;p90"/>
          <p:cNvSpPr txBox="1"/>
          <p:nvPr>
            <p:ph idx="5" type="title"/>
          </p:nvPr>
        </p:nvSpPr>
        <p:spPr>
          <a:xfrm>
            <a:off x="1144650" y="1197300"/>
            <a:ext cx="4481400" cy="6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Reliability of the merchant</a:t>
            </a:r>
            <a:endParaRPr/>
          </a:p>
        </p:txBody>
      </p:sp>
      <p:grpSp>
        <p:nvGrpSpPr>
          <p:cNvPr id="763" name="Google Shape;763;p90"/>
          <p:cNvGrpSpPr/>
          <p:nvPr/>
        </p:nvGrpSpPr>
        <p:grpSpPr>
          <a:xfrm>
            <a:off x="419575" y="1360088"/>
            <a:ext cx="496225" cy="454800"/>
            <a:chOff x="1048600" y="1879850"/>
            <a:chExt cx="496225" cy="454800"/>
          </a:xfrm>
        </p:grpSpPr>
        <p:sp>
          <p:nvSpPr>
            <p:cNvPr id="764" name="Google Shape;764;p90"/>
            <p:cNvSpPr/>
            <p:nvPr/>
          </p:nvSpPr>
          <p:spPr>
            <a:xfrm>
              <a:off x="1048600" y="1879850"/>
              <a:ext cx="496225" cy="454800"/>
            </a:xfrm>
            <a:custGeom>
              <a:rect b="b" l="l" r="r" t="t"/>
              <a:pathLst>
                <a:path extrusionOk="0" h="18192" w="19849">
                  <a:moveTo>
                    <a:pt x="18686" y="1163"/>
                  </a:moveTo>
                  <a:lnTo>
                    <a:pt x="18686" y="13949"/>
                  </a:lnTo>
                  <a:lnTo>
                    <a:pt x="1162" y="13949"/>
                  </a:lnTo>
                  <a:lnTo>
                    <a:pt x="1162" y="1163"/>
                  </a:lnTo>
                  <a:close/>
                  <a:moveTo>
                    <a:pt x="10491" y="15112"/>
                  </a:moveTo>
                  <a:lnTo>
                    <a:pt x="10491" y="17029"/>
                  </a:lnTo>
                  <a:lnTo>
                    <a:pt x="9329" y="17029"/>
                  </a:lnTo>
                  <a:lnTo>
                    <a:pt x="9329" y="15112"/>
                  </a:lnTo>
                  <a:close/>
                  <a:moveTo>
                    <a:pt x="581" y="1"/>
                  </a:moveTo>
                  <a:cubicBezTo>
                    <a:pt x="263" y="1"/>
                    <a:pt x="0" y="261"/>
                    <a:pt x="0" y="582"/>
                  </a:cubicBezTo>
                  <a:lnTo>
                    <a:pt x="0" y="14530"/>
                  </a:lnTo>
                  <a:cubicBezTo>
                    <a:pt x="0" y="14849"/>
                    <a:pt x="263" y="15112"/>
                    <a:pt x="581" y="15112"/>
                  </a:cubicBezTo>
                  <a:lnTo>
                    <a:pt x="8167" y="15112"/>
                  </a:lnTo>
                  <a:lnTo>
                    <a:pt x="8167" y="17029"/>
                  </a:lnTo>
                  <a:lnTo>
                    <a:pt x="6365" y="17029"/>
                  </a:lnTo>
                  <a:cubicBezTo>
                    <a:pt x="6044" y="17029"/>
                    <a:pt x="5784" y="17290"/>
                    <a:pt x="5784" y="17611"/>
                  </a:cubicBezTo>
                  <a:cubicBezTo>
                    <a:pt x="5784" y="17959"/>
                    <a:pt x="6044" y="18192"/>
                    <a:pt x="6365" y="18192"/>
                  </a:cubicBezTo>
                  <a:lnTo>
                    <a:pt x="13455" y="18192"/>
                  </a:lnTo>
                  <a:cubicBezTo>
                    <a:pt x="13774" y="18192"/>
                    <a:pt x="14037" y="17959"/>
                    <a:pt x="14037" y="17611"/>
                  </a:cubicBezTo>
                  <a:cubicBezTo>
                    <a:pt x="14037" y="17290"/>
                    <a:pt x="13774" y="17029"/>
                    <a:pt x="13455" y="17029"/>
                  </a:cubicBezTo>
                  <a:lnTo>
                    <a:pt x="11654" y="17029"/>
                  </a:lnTo>
                  <a:lnTo>
                    <a:pt x="11654" y="15112"/>
                  </a:lnTo>
                  <a:lnTo>
                    <a:pt x="19267" y="15112"/>
                  </a:lnTo>
                  <a:cubicBezTo>
                    <a:pt x="19586" y="15112"/>
                    <a:pt x="19848" y="14849"/>
                    <a:pt x="19848" y="14530"/>
                  </a:cubicBezTo>
                  <a:lnTo>
                    <a:pt x="19848" y="582"/>
                  </a:lnTo>
                  <a:cubicBezTo>
                    <a:pt x="19848" y="261"/>
                    <a:pt x="19586" y="1"/>
                    <a:pt x="19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0"/>
            <p:cNvSpPr/>
            <p:nvPr/>
          </p:nvSpPr>
          <p:spPr>
            <a:xfrm>
              <a:off x="1145925" y="1937975"/>
              <a:ext cx="301550" cy="261550"/>
            </a:xfrm>
            <a:custGeom>
              <a:rect b="b" l="l" r="r" t="t"/>
              <a:pathLst>
                <a:path extrusionOk="0" h="10462" w="12062">
                  <a:moveTo>
                    <a:pt x="6017" y="1"/>
                  </a:moveTo>
                  <a:cubicBezTo>
                    <a:pt x="2705" y="1"/>
                    <a:pt x="1" y="2702"/>
                    <a:pt x="1" y="6015"/>
                  </a:cubicBezTo>
                  <a:cubicBezTo>
                    <a:pt x="1" y="7642"/>
                    <a:pt x="612" y="9153"/>
                    <a:pt x="1775" y="10287"/>
                  </a:cubicBezTo>
                  <a:cubicBezTo>
                    <a:pt x="1876" y="10404"/>
                    <a:pt x="2021" y="10462"/>
                    <a:pt x="2170" y="10462"/>
                  </a:cubicBezTo>
                  <a:cubicBezTo>
                    <a:pt x="2319" y="10462"/>
                    <a:pt x="2472" y="10404"/>
                    <a:pt x="2588" y="10287"/>
                  </a:cubicBezTo>
                  <a:lnTo>
                    <a:pt x="3488" y="9385"/>
                  </a:lnTo>
                  <a:cubicBezTo>
                    <a:pt x="3720" y="9153"/>
                    <a:pt x="3720" y="8776"/>
                    <a:pt x="3488" y="8544"/>
                  </a:cubicBezTo>
                  <a:cubicBezTo>
                    <a:pt x="3372" y="8442"/>
                    <a:pt x="3226" y="8391"/>
                    <a:pt x="3081" y="8391"/>
                  </a:cubicBezTo>
                  <a:cubicBezTo>
                    <a:pt x="2936" y="8391"/>
                    <a:pt x="2791" y="8442"/>
                    <a:pt x="2674" y="8544"/>
                  </a:cubicBezTo>
                  <a:lnTo>
                    <a:pt x="2209" y="9037"/>
                  </a:lnTo>
                  <a:cubicBezTo>
                    <a:pt x="1658" y="8311"/>
                    <a:pt x="1310" y="7498"/>
                    <a:pt x="1193" y="6596"/>
                  </a:cubicBezTo>
                  <a:lnTo>
                    <a:pt x="2035" y="6596"/>
                  </a:lnTo>
                  <a:cubicBezTo>
                    <a:pt x="2356" y="6596"/>
                    <a:pt x="2616" y="6335"/>
                    <a:pt x="2616" y="6015"/>
                  </a:cubicBezTo>
                  <a:cubicBezTo>
                    <a:pt x="2616" y="5696"/>
                    <a:pt x="2356" y="5433"/>
                    <a:pt x="2035" y="5433"/>
                  </a:cubicBezTo>
                  <a:lnTo>
                    <a:pt x="1193" y="5433"/>
                  </a:lnTo>
                  <a:cubicBezTo>
                    <a:pt x="1310" y="4562"/>
                    <a:pt x="1658" y="3720"/>
                    <a:pt x="2209" y="3023"/>
                  </a:cubicBezTo>
                  <a:lnTo>
                    <a:pt x="2674" y="3488"/>
                  </a:lnTo>
                  <a:cubicBezTo>
                    <a:pt x="2791" y="3604"/>
                    <a:pt x="2936" y="3662"/>
                    <a:pt x="3081" y="3662"/>
                  </a:cubicBezTo>
                  <a:cubicBezTo>
                    <a:pt x="3226" y="3662"/>
                    <a:pt x="3372" y="3604"/>
                    <a:pt x="3488" y="3488"/>
                  </a:cubicBezTo>
                  <a:cubicBezTo>
                    <a:pt x="3720" y="3255"/>
                    <a:pt x="3720" y="2907"/>
                    <a:pt x="3488" y="2674"/>
                  </a:cubicBezTo>
                  <a:lnTo>
                    <a:pt x="3023" y="2209"/>
                  </a:lnTo>
                  <a:cubicBezTo>
                    <a:pt x="3720" y="1628"/>
                    <a:pt x="4564" y="1307"/>
                    <a:pt x="5436" y="1191"/>
                  </a:cubicBezTo>
                  <a:lnTo>
                    <a:pt x="5436" y="2035"/>
                  </a:lnTo>
                  <a:cubicBezTo>
                    <a:pt x="5436" y="2353"/>
                    <a:pt x="5696" y="2616"/>
                    <a:pt x="6017" y="2616"/>
                  </a:cubicBezTo>
                  <a:cubicBezTo>
                    <a:pt x="6336" y="2616"/>
                    <a:pt x="6598" y="2353"/>
                    <a:pt x="6598" y="2035"/>
                  </a:cubicBezTo>
                  <a:lnTo>
                    <a:pt x="6598" y="1191"/>
                  </a:lnTo>
                  <a:cubicBezTo>
                    <a:pt x="7498" y="1307"/>
                    <a:pt x="8342" y="1628"/>
                    <a:pt x="9039" y="2209"/>
                  </a:cubicBezTo>
                  <a:lnTo>
                    <a:pt x="8544" y="2674"/>
                  </a:lnTo>
                  <a:cubicBezTo>
                    <a:pt x="8342" y="2907"/>
                    <a:pt x="8342" y="3255"/>
                    <a:pt x="8544" y="3488"/>
                  </a:cubicBezTo>
                  <a:cubicBezTo>
                    <a:pt x="8660" y="3604"/>
                    <a:pt x="8813" y="3662"/>
                    <a:pt x="8966" y="3662"/>
                  </a:cubicBezTo>
                  <a:cubicBezTo>
                    <a:pt x="9119" y="3662"/>
                    <a:pt x="9272" y="3604"/>
                    <a:pt x="9388" y="3488"/>
                  </a:cubicBezTo>
                  <a:lnTo>
                    <a:pt x="9853" y="3023"/>
                  </a:lnTo>
                  <a:cubicBezTo>
                    <a:pt x="10404" y="3720"/>
                    <a:pt x="10753" y="4562"/>
                    <a:pt x="10869" y="5433"/>
                  </a:cubicBezTo>
                  <a:lnTo>
                    <a:pt x="9997" y="5433"/>
                  </a:lnTo>
                  <a:cubicBezTo>
                    <a:pt x="9679" y="5433"/>
                    <a:pt x="9416" y="5696"/>
                    <a:pt x="9416" y="6015"/>
                  </a:cubicBezTo>
                  <a:cubicBezTo>
                    <a:pt x="9416" y="6335"/>
                    <a:pt x="9679" y="6596"/>
                    <a:pt x="9997" y="6596"/>
                  </a:cubicBezTo>
                  <a:lnTo>
                    <a:pt x="10869" y="6596"/>
                  </a:lnTo>
                  <a:cubicBezTo>
                    <a:pt x="10753" y="7498"/>
                    <a:pt x="10404" y="8311"/>
                    <a:pt x="9853" y="9037"/>
                  </a:cubicBezTo>
                  <a:lnTo>
                    <a:pt x="9388" y="8544"/>
                  </a:lnTo>
                  <a:cubicBezTo>
                    <a:pt x="9272" y="8442"/>
                    <a:pt x="9119" y="8391"/>
                    <a:pt x="8966" y="8391"/>
                  </a:cubicBezTo>
                  <a:cubicBezTo>
                    <a:pt x="8813" y="8391"/>
                    <a:pt x="8660" y="8442"/>
                    <a:pt x="8544" y="8544"/>
                  </a:cubicBezTo>
                  <a:cubicBezTo>
                    <a:pt x="8342" y="8776"/>
                    <a:pt x="8342" y="9153"/>
                    <a:pt x="8544" y="9385"/>
                  </a:cubicBezTo>
                  <a:lnTo>
                    <a:pt x="9474" y="10287"/>
                  </a:lnTo>
                  <a:cubicBezTo>
                    <a:pt x="9576" y="10404"/>
                    <a:pt x="9722" y="10462"/>
                    <a:pt x="9870" y="10462"/>
                  </a:cubicBezTo>
                  <a:cubicBezTo>
                    <a:pt x="10019" y="10462"/>
                    <a:pt x="10172" y="10404"/>
                    <a:pt x="10288" y="10287"/>
                  </a:cubicBezTo>
                  <a:cubicBezTo>
                    <a:pt x="11422" y="9153"/>
                    <a:pt x="12062" y="7642"/>
                    <a:pt x="12062" y="6015"/>
                  </a:cubicBezTo>
                  <a:cubicBezTo>
                    <a:pt x="12062" y="2702"/>
                    <a:pt x="9358" y="1"/>
                    <a:pt x="6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90"/>
            <p:cNvSpPr/>
            <p:nvPr/>
          </p:nvSpPr>
          <p:spPr>
            <a:xfrm>
              <a:off x="1252750" y="2036025"/>
              <a:ext cx="97375" cy="95925"/>
            </a:xfrm>
            <a:custGeom>
              <a:rect b="b" l="l" r="r" t="t"/>
              <a:pathLst>
                <a:path extrusionOk="0" h="3837" w="3895">
                  <a:moveTo>
                    <a:pt x="1744" y="1511"/>
                  </a:moveTo>
                  <a:cubicBezTo>
                    <a:pt x="2063" y="1511"/>
                    <a:pt x="2325" y="1774"/>
                    <a:pt x="2325" y="2093"/>
                  </a:cubicBezTo>
                  <a:cubicBezTo>
                    <a:pt x="2325" y="2413"/>
                    <a:pt x="2063" y="2674"/>
                    <a:pt x="1744" y="2674"/>
                  </a:cubicBezTo>
                  <a:cubicBezTo>
                    <a:pt x="1423" y="2674"/>
                    <a:pt x="1163" y="2413"/>
                    <a:pt x="1163" y="2093"/>
                  </a:cubicBezTo>
                  <a:cubicBezTo>
                    <a:pt x="1163" y="1774"/>
                    <a:pt x="1423" y="1511"/>
                    <a:pt x="1744" y="1511"/>
                  </a:cubicBezTo>
                  <a:close/>
                  <a:moveTo>
                    <a:pt x="3266" y="0"/>
                  </a:moveTo>
                  <a:cubicBezTo>
                    <a:pt x="3117" y="0"/>
                    <a:pt x="2965" y="59"/>
                    <a:pt x="2849" y="175"/>
                  </a:cubicBezTo>
                  <a:lnTo>
                    <a:pt x="2500" y="523"/>
                  </a:lnTo>
                  <a:cubicBezTo>
                    <a:pt x="2267" y="407"/>
                    <a:pt x="2035" y="349"/>
                    <a:pt x="1744" y="349"/>
                  </a:cubicBezTo>
                  <a:cubicBezTo>
                    <a:pt x="784" y="349"/>
                    <a:pt x="1" y="1135"/>
                    <a:pt x="1" y="2093"/>
                  </a:cubicBezTo>
                  <a:cubicBezTo>
                    <a:pt x="1" y="3053"/>
                    <a:pt x="784" y="3836"/>
                    <a:pt x="1744" y="3836"/>
                  </a:cubicBezTo>
                  <a:cubicBezTo>
                    <a:pt x="2702" y="3836"/>
                    <a:pt x="3488" y="3053"/>
                    <a:pt x="3488" y="2093"/>
                  </a:cubicBezTo>
                  <a:cubicBezTo>
                    <a:pt x="3488" y="1832"/>
                    <a:pt x="3430" y="1570"/>
                    <a:pt x="3313" y="1337"/>
                  </a:cubicBezTo>
                  <a:lnTo>
                    <a:pt x="3662" y="988"/>
                  </a:lnTo>
                  <a:cubicBezTo>
                    <a:pt x="3895" y="786"/>
                    <a:pt x="3895" y="407"/>
                    <a:pt x="3662" y="175"/>
                  </a:cubicBezTo>
                  <a:cubicBezTo>
                    <a:pt x="3560" y="59"/>
                    <a:pt x="3415" y="0"/>
                    <a:pt x="3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90"/>
          <p:cNvGrpSpPr/>
          <p:nvPr/>
        </p:nvGrpSpPr>
        <p:grpSpPr>
          <a:xfrm>
            <a:off x="419225" y="2847425"/>
            <a:ext cx="496925" cy="495675"/>
            <a:chOff x="1048600" y="2599575"/>
            <a:chExt cx="496925" cy="495675"/>
          </a:xfrm>
        </p:grpSpPr>
        <p:sp>
          <p:nvSpPr>
            <p:cNvPr id="768" name="Google Shape;768;p90"/>
            <p:cNvSpPr/>
            <p:nvPr/>
          </p:nvSpPr>
          <p:spPr>
            <a:xfrm>
              <a:off x="1048600" y="2599575"/>
              <a:ext cx="233925" cy="405175"/>
            </a:xfrm>
            <a:custGeom>
              <a:rect b="b" l="l" r="r" t="t"/>
              <a:pathLst>
                <a:path extrusionOk="0" h="16207" w="9357">
                  <a:moveTo>
                    <a:pt x="8195" y="1259"/>
                  </a:moveTo>
                  <a:lnTo>
                    <a:pt x="8195" y="2856"/>
                  </a:lnTo>
                  <a:cubicBezTo>
                    <a:pt x="6742" y="3235"/>
                    <a:pt x="5405" y="4049"/>
                    <a:pt x="4417" y="5211"/>
                  </a:cubicBezTo>
                  <a:cubicBezTo>
                    <a:pt x="3343" y="6517"/>
                    <a:pt x="2732" y="8175"/>
                    <a:pt x="2732" y="9888"/>
                  </a:cubicBezTo>
                  <a:cubicBezTo>
                    <a:pt x="2732" y="11197"/>
                    <a:pt x="3080" y="12476"/>
                    <a:pt x="3750" y="13608"/>
                  </a:cubicBezTo>
                  <a:lnTo>
                    <a:pt x="2615" y="14742"/>
                  </a:lnTo>
                  <a:cubicBezTo>
                    <a:pt x="1658" y="13289"/>
                    <a:pt x="1162" y="11632"/>
                    <a:pt x="1162" y="9888"/>
                  </a:cubicBezTo>
                  <a:cubicBezTo>
                    <a:pt x="1162" y="5676"/>
                    <a:pt x="4157" y="2073"/>
                    <a:pt x="8195" y="1259"/>
                  </a:cubicBezTo>
                  <a:close/>
                  <a:moveTo>
                    <a:pt x="8807" y="1"/>
                  </a:moveTo>
                  <a:cubicBezTo>
                    <a:pt x="8778" y="1"/>
                    <a:pt x="8748" y="3"/>
                    <a:pt x="8718" y="8"/>
                  </a:cubicBezTo>
                  <a:cubicBezTo>
                    <a:pt x="3750" y="620"/>
                    <a:pt x="0" y="4862"/>
                    <a:pt x="0" y="9888"/>
                  </a:cubicBezTo>
                  <a:cubicBezTo>
                    <a:pt x="0" y="12127"/>
                    <a:pt x="728" y="14219"/>
                    <a:pt x="2092" y="15991"/>
                  </a:cubicBezTo>
                  <a:cubicBezTo>
                    <a:pt x="2203" y="16133"/>
                    <a:pt x="2382" y="16207"/>
                    <a:pt x="2560" y="16207"/>
                  </a:cubicBezTo>
                  <a:cubicBezTo>
                    <a:pt x="2710" y="16207"/>
                    <a:pt x="2858" y="16155"/>
                    <a:pt x="2964" y="16049"/>
                  </a:cubicBezTo>
                  <a:lnTo>
                    <a:pt x="4912" y="14103"/>
                  </a:lnTo>
                  <a:cubicBezTo>
                    <a:pt x="5114" y="13898"/>
                    <a:pt x="5145" y="13580"/>
                    <a:pt x="4970" y="13347"/>
                  </a:cubicBezTo>
                  <a:cubicBezTo>
                    <a:pt x="4273" y="12329"/>
                    <a:pt x="3894" y="11139"/>
                    <a:pt x="3894" y="9888"/>
                  </a:cubicBezTo>
                  <a:cubicBezTo>
                    <a:pt x="3894" y="6924"/>
                    <a:pt x="5986" y="4425"/>
                    <a:pt x="8892" y="3902"/>
                  </a:cubicBezTo>
                  <a:cubicBezTo>
                    <a:pt x="9155" y="3844"/>
                    <a:pt x="9357" y="3611"/>
                    <a:pt x="9357" y="3321"/>
                  </a:cubicBezTo>
                  <a:lnTo>
                    <a:pt x="9357" y="589"/>
                  </a:lnTo>
                  <a:cubicBezTo>
                    <a:pt x="9357" y="271"/>
                    <a:pt x="9114" y="1"/>
                    <a:pt x="8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0"/>
            <p:cNvSpPr/>
            <p:nvPr/>
          </p:nvSpPr>
          <p:spPr>
            <a:xfrm>
              <a:off x="1137225" y="2861300"/>
              <a:ext cx="408300" cy="233950"/>
            </a:xfrm>
            <a:custGeom>
              <a:rect b="b" l="l" r="r" t="t"/>
              <a:pathLst>
                <a:path extrusionOk="0" h="9358" w="16332">
                  <a:moveTo>
                    <a:pt x="15025" y="1163"/>
                  </a:moveTo>
                  <a:cubicBezTo>
                    <a:pt x="14211" y="5203"/>
                    <a:pt x="10608" y="8195"/>
                    <a:pt x="6423" y="8195"/>
                  </a:cubicBezTo>
                  <a:cubicBezTo>
                    <a:pt x="4650" y="8195"/>
                    <a:pt x="2994" y="7702"/>
                    <a:pt x="1541" y="6742"/>
                  </a:cubicBezTo>
                  <a:lnTo>
                    <a:pt x="2674" y="5610"/>
                  </a:lnTo>
                  <a:cubicBezTo>
                    <a:pt x="3808" y="6277"/>
                    <a:pt x="5087" y="6656"/>
                    <a:pt x="6423" y="6656"/>
                  </a:cubicBezTo>
                  <a:cubicBezTo>
                    <a:pt x="8109" y="6656"/>
                    <a:pt x="9764" y="6045"/>
                    <a:pt x="11073" y="4940"/>
                  </a:cubicBezTo>
                  <a:cubicBezTo>
                    <a:pt x="12235" y="3952"/>
                    <a:pt x="13077" y="2616"/>
                    <a:pt x="13425" y="1163"/>
                  </a:cubicBezTo>
                  <a:close/>
                  <a:moveTo>
                    <a:pt x="12960" y="0"/>
                  </a:moveTo>
                  <a:cubicBezTo>
                    <a:pt x="12670" y="0"/>
                    <a:pt x="12437" y="205"/>
                    <a:pt x="12379" y="465"/>
                  </a:cubicBezTo>
                  <a:cubicBezTo>
                    <a:pt x="11856" y="3371"/>
                    <a:pt x="9357" y="5463"/>
                    <a:pt x="6423" y="5463"/>
                  </a:cubicBezTo>
                  <a:cubicBezTo>
                    <a:pt x="5145" y="5463"/>
                    <a:pt x="3952" y="5087"/>
                    <a:pt x="2936" y="4389"/>
                  </a:cubicBezTo>
                  <a:cubicBezTo>
                    <a:pt x="2833" y="4312"/>
                    <a:pt x="2713" y="4275"/>
                    <a:pt x="2593" y="4275"/>
                  </a:cubicBezTo>
                  <a:cubicBezTo>
                    <a:pt x="2443" y="4275"/>
                    <a:pt x="2293" y="4334"/>
                    <a:pt x="2181" y="4448"/>
                  </a:cubicBezTo>
                  <a:lnTo>
                    <a:pt x="233" y="6393"/>
                  </a:lnTo>
                  <a:cubicBezTo>
                    <a:pt x="0" y="6656"/>
                    <a:pt x="30" y="7063"/>
                    <a:pt x="291" y="7265"/>
                  </a:cubicBezTo>
                  <a:cubicBezTo>
                    <a:pt x="2065" y="8632"/>
                    <a:pt x="4185" y="9357"/>
                    <a:pt x="6423" y="9357"/>
                  </a:cubicBezTo>
                  <a:cubicBezTo>
                    <a:pt x="11422" y="9357"/>
                    <a:pt x="15664" y="5610"/>
                    <a:pt x="16273" y="640"/>
                  </a:cubicBezTo>
                  <a:cubicBezTo>
                    <a:pt x="16331" y="291"/>
                    <a:pt x="16071" y="0"/>
                    <a:pt x="1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90"/>
            <p:cNvSpPr/>
            <p:nvPr/>
          </p:nvSpPr>
          <p:spPr>
            <a:xfrm>
              <a:off x="1312325" y="2599575"/>
              <a:ext cx="233200" cy="232700"/>
            </a:xfrm>
            <a:custGeom>
              <a:rect b="b" l="l" r="r" t="t"/>
              <a:pathLst>
                <a:path extrusionOk="0" h="9308" w="9328">
                  <a:moveTo>
                    <a:pt x="1163" y="1259"/>
                  </a:moveTo>
                  <a:cubicBezTo>
                    <a:pt x="4620" y="1956"/>
                    <a:pt x="7323" y="4658"/>
                    <a:pt x="8021" y="8117"/>
                  </a:cubicBezTo>
                  <a:lnTo>
                    <a:pt x="6421" y="8117"/>
                  </a:lnTo>
                  <a:cubicBezTo>
                    <a:pt x="5782" y="5529"/>
                    <a:pt x="3748" y="3495"/>
                    <a:pt x="1163" y="2856"/>
                  </a:cubicBezTo>
                  <a:lnTo>
                    <a:pt x="1163" y="1259"/>
                  </a:lnTo>
                  <a:close/>
                  <a:moveTo>
                    <a:pt x="551" y="1"/>
                  </a:moveTo>
                  <a:cubicBezTo>
                    <a:pt x="243" y="1"/>
                    <a:pt x="1" y="271"/>
                    <a:pt x="1" y="589"/>
                  </a:cubicBezTo>
                  <a:lnTo>
                    <a:pt x="1" y="3321"/>
                  </a:lnTo>
                  <a:cubicBezTo>
                    <a:pt x="1" y="3611"/>
                    <a:pt x="203" y="3844"/>
                    <a:pt x="466" y="3902"/>
                  </a:cubicBezTo>
                  <a:cubicBezTo>
                    <a:pt x="2965" y="4339"/>
                    <a:pt x="4941" y="6315"/>
                    <a:pt x="5375" y="8814"/>
                  </a:cubicBezTo>
                  <a:cubicBezTo>
                    <a:pt x="5433" y="9105"/>
                    <a:pt x="5666" y="9307"/>
                    <a:pt x="5956" y="9307"/>
                  </a:cubicBezTo>
                  <a:lnTo>
                    <a:pt x="8718" y="9307"/>
                  </a:lnTo>
                  <a:cubicBezTo>
                    <a:pt x="9067" y="9307"/>
                    <a:pt x="9327" y="8989"/>
                    <a:pt x="9269" y="8640"/>
                  </a:cubicBezTo>
                  <a:cubicBezTo>
                    <a:pt x="9009" y="6459"/>
                    <a:pt x="7991" y="4397"/>
                    <a:pt x="6452" y="2828"/>
                  </a:cubicBezTo>
                  <a:cubicBezTo>
                    <a:pt x="4882" y="1287"/>
                    <a:pt x="2818" y="271"/>
                    <a:pt x="640" y="8"/>
                  </a:cubicBezTo>
                  <a:cubicBezTo>
                    <a:pt x="610" y="3"/>
                    <a:pt x="580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90"/>
            <p:cNvSpPr/>
            <p:nvPr/>
          </p:nvSpPr>
          <p:spPr>
            <a:xfrm>
              <a:off x="1175000" y="2724025"/>
              <a:ext cx="244875" cy="244825"/>
            </a:xfrm>
            <a:custGeom>
              <a:rect b="b" l="l" r="r" t="t"/>
              <a:pathLst>
                <a:path extrusionOk="0" h="9793" w="9795">
                  <a:moveTo>
                    <a:pt x="4912" y="1163"/>
                  </a:moveTo>
                  <a:cubicBezTo>
                    <a:pt x="6947" y="1163"/>
                    <a:pt x="8632" y="2848"/>
                    <a:pt x="8632" y="4910"/>
                  </a:cubicBezTo>
                  <a:cubicBezTo>
                    <a:pt x="8632" y="6944"/>
                    <a:pt x="6947" y="8630"/>
                    <a:pt x="4912" y="8630"/>
                  </a:cubicBezTo>
                  <a:cubicBezTo>
                    <a:pt x="2848" y="8630"/>
                    <a:pt x="1163" y="6944"/>
                    <a:pt x="1163" y="4910"/>
                  </a:cubicBezTo>
                  <a:cubicBezTo>
                    <a:pt x="1163" y="2848"/>
                    <a:pt x="2848" y="1163"/>
                    <a:pt x="4912" y="1163"/>
                  </a:cubicBezTo>
                  <a:close/>
                  <a:moveTo>
                    <a:pt x="4912" y="0"/>
                  </a:moveTo>
                  <a:cubicBezTo>
                    <a:pt x="2209" y="0"/>
                    <a:pt x="0" y="2209"/>
                    <a:pt x="0" y="4910"/>
                  </a:cubicBezTo>
                  <a:cubicBezTo>
                    <a:pt x="0" y="7614"/>
                    <a:pt x="2209" y="9792"/>
                    <a:pt x="4912" y="9792"/>
                  </a:cubicBezTo>
                  <a:cubicBezTo>
                    <a:pt x="7586" y="9792"/>
                    <a:pt x="9794" y="7614"/>
                    <a:pt x="9794" y="4910"/>
                  </a:cubicBezTo>
                  <a:cubicBezTo>
                    <a:pt x="9794" y="2209"/>
                    <a:pt x="7586" y="0"/>
                    <a:pt x="4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90"/>
          <p:cNvSpPr txBox="1"/>
          <p:nvPr/>
        </p:nvSpPr>
        <p:spPr>
          <a:xfrm>
            <a:off x="2846800" y="4130600"/>
            <a:ext cx="530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lbert Sans"/>
                <a:ea typeface="Albert Sans"/>
                <a:cs typeface="Albert Sans"/>
                <a:sym typeface="Albert Sans"/>
              </a:rPr>
              <a:t># of suspicious transactions by a merchant or a consumer</a:t>
            </a:r>
            <a:endParaRPr sz="15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73" name="Google Shape;773;p90"/>
          <p:cNvSpPr/>
          <p:nvPr/>
        </p:nvSpPr>
        <p:spPr>
          <a:xfrm flipH="1" rot="10800000">
            <a:off x="1778000" y="1888797"/>
            <a:ext cx="311700" cy="335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74" name="Google Shape;774;p90"/>
          <p:cNvSpPr txBox="1"/>
          <p:nvPr>
            <p:ph idx="4294967295" type="subTitle"/>
          </p:nvPr>
        </p:nvSpPr>
        <p:spPr>
          <a:xfrm>
            <a:off x="2092475" y="1935169"/>
            <a:ext cx="61335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How reliable is the merchant concerning fraudulent transactions.</a:t>
            </a:r>
            <a:endParaRPr sz="1500"/>
          </a:p>
        </p:txBody>
      </p:sp>
      <p:sp>
        <p:nvSpPr>
          <p:cNvPr id="775" name="Google Shape;775;p90"/>
          <p:cNvSpPr/>
          <p:nvPr/>
        </p:nvSpPr>
        <p:spPr>
          <a:xfrm flipH="1" rot="10800000">
            <a:off x="1778000" y="3351485"/>
            <a:ext cx="311700" cy="335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76" name="Google Shape;776;p90"/>
          <p:cNvSpPr txBox="1"/>
          <p:nvPr>
            <p:ph idx="4294967295" type="subTitle"/>
          </p:nvPr>
        </p:nvSpPr>
        <p:spPr>
          <a:xfrm>
            <a:off x="2092475" y="3397850"/>
            <a:ext cx="6447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How reliable is the consumer base concerning fraudulent transactions.</a:t>
            </a:r>
            <a:endParaRPr sz="1500"/>
          </a:p>
        </p:txBody>
      </p:sp>
      <p:sp>
        <p:nvSpPr>
          <p:cNvPr id="777" name="Google Shape;777;p90"/>
          <p:cNvSpPr txBox="1"/>
          <p:nvPr/>
        </p:nvSpPr>
        <p:spPr>
          <a:xfrm>
            <a:off x="916150" y="4301750"/>
            <a:ext cx="2277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＊ Reliability = 1 - 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778" name="Google Shape;778;p90"/>
          <p:cNvCxnSpPr/>
          <p:nvPr/>
        </p:nvCxnSpPr>
        <p:spPr>
          <a:xfrm>
            <a:off x="2934400" y="4524200"/>
            <a:ext cx="5130000" cy="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90"/>
          <p:cNvSpPr txBox="1"/>
          <p:nvPr/>
        </p:nvSpPr>
        <p:spPr>
          <a:xfrm>
            <a:off x="2846800" y="4524200"/>
            <a:ext cx="530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lbert Sans"/>
                <a:ea typeface="Albert Sans"/>
                <a:cs typeface="Albert Sans"/>
                <a:sym typeface="Albert Sans"/>
              </a:rPr>
              <a:t># of all transactions by a merchant or a consumer</a:t>
            </a:r>
            <a:endParaRPr sz="1500"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780" name="Google Shape;780;p90"/>
          <p:cNvCxnSpPr/>
          <p:nvPr/>
        </p:nvCxnSpPr>
        <p:spPr>
          <a:xfrm>
            <a:off x="290975" y="2604145"/>
            <a:ext cx="73134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1"/>
          <p:cNvSpPr txBox="1"/>
          <p:nvPr>
            <p:ph type="title"/>
          </p:nvPr>
        </p:nvSpPr>
        <p:spPr>
          <a:xfrm>
            <a:off x="707850" y="390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ranking system</a:t>
            </a:r>
            <a:endParaRPr/>
          </a:p>
        </p:txBody>
      </p:sp>
      <p:sp>
        <p:nvSpPr>
          <p:cNvPr id="786" name="Google Shape;786;p91"/>
          <p:cNvSpPr/>
          <p:nvPr/>
        </p:nvSpPr>
        <p:spPr>
          <a:xfrm flipH="1" rot="10800000">
            <a:off x="666625" y="3144913"/>
            <a:ext cx="471900" cy="436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87" name="Google Shape;787;p91"/>
          <p:cNvSpPr txBox="1"/>
          <p:nvPr>
            <p:ph idx="4294967295" type="subTitle"/>
          </p:nvPr>
        </p:nvSpPr>
        <p:spPr>
          <a:xfrm>
            <a:off x="1274600" y="3206375"/>
            <a:ext cx="67191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Merchant rating</a:t>
            </a:r>
            <a:r>
              <a:rPr lang="en" sz="2000"/>
              <a:t> = </a:t>
            </a:r>
            <a:r>
              <a:rPr lang="en" sz="2000">
                <a:solidFill>
                  <a:srgbClr val="202124"/>
                </a:solidFill>
                <a:highlight>
                  <a:srgbClr val="FFFFFF"/>
                </a:highlight>
              </a:rPr>
              <a:t>Σ weight × normalized features</a:t>
            </a:r>
            <a:endParaRPr sz="2000"/>
          </a:p>
        </p:txBody>
      </p:sp>
      <p:sp>
        <p:nvSpPr>
          <p:cNvPr id="788" name="Google Shape;788;p91"/>
          <p:cNvSpPr txBox="1"/>
          <p:nvPr>
            <p:ph idx="4294967295" type="subTitle"/>
          </p:nvPr>
        </p:nvSpPr>
        <p:spPr>
          <a:xfrm>
            <a:off x="793888" y="2003713"/>
            <a:ext cx="6043500" cy="11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Normalise each feature values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Calculate the weighted sum for each merchan</a:t>
            </a:r>
            <a:r>
              <a:rPr lang="en" sz="1800"/>
              <a:t>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Sort merchants by the weighted sum</a:t>
            </a:r>
            <a:endParaRPr sz="1800"/>
          </a:p>
        </p:txBody>
      </p:sp>
      <p:sp>
        <p:nvSpPr>
          <p:cNvPr id="789" name="Google Shape;789;p91"/>
          <p:cNvSpPr txBox="1"/>
          <p:nvPr>
            <p:ph idx="4294967295" type="subTitle"/>
          </p:nvPr>
        </p:nvSpPr>
        <p:spPr>
          <a:xfrm>
            <a:off x="666638" y="1467613"/>
            <a:ext cx="29586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/>
              <a:t>Steps</a:t>
            </a:r>
            <a:r>
              <a:rPr lang="en" sz="1800" u="sng"/>
              <a:t>:</a:t>
            </a:r>
            <a:endParaRPr sz="1800" u="sng"/>
          </a:p>
        </p:txBody>
      </p:sp>
      <p:grpSp>
        <p:nvGrpSpPr>
          <p:cNvPr id="790" name="Google Shape;790;p91"/>
          <p:cNvGrpSpPr/>
          <p:nvPr/>
        </p:nvGrpSpPr>
        <p:grpSpPr>
          <a:xfrm>
            <a:off x="4936476" y="527271"/>
            <a:ext cx="471902" cy="436205"/>
            <a:chOff x="-4573475" y="2045850"/>
            <a:chExt cx="293800" cy="293800"/>
          </a:xfrm>
        </p:grpSpPr>
        <p:sp>
          <p:nvSpPr>
            <p:cNvPr id="791" name="Google Shape;791;p91"/>
            <p:cNvSpPr/>
            <p:nvPr/>
          </p:nvSpPr>
          <p:spPr>
            <a:xfrm>
              <a:off x="-4573475" y="2045850"/>
              <a:ext cx="293800" cy="293800"/>
            </a:xfrm>
            <a:custGeom>
              <a:rect b="b" l="l" r="r" t="t"/>
              <a:pathLst>
                <a:path extrusionOk="0" h="11752" w="11752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91"/>
            <p:cNvSpPr/>
            <p:nvPr/>
          </p:nvSpPr>
          <p:spPr>
            <a:xfrm>
              <a:off x="-4521500" y="209940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2"/>
          <p:cNvSpPr txBox="1"/>
          <p:nvPr>
            <p:ph idx="4294967295" type="title"/>
          </p:nvPr>
        </p:nvSpPr>
        <p:spPr>
          <a:xfrm>
            <a:off x="1968552" y="225150"/>
            <a:ext cx="56025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weights</a:t>
            </a:r>
            <a:endParaRPr/>
          </a:p>
        </p:txBody>
      </p:sp>
      <p:sp>
        <p:nvSpPr>
          <p:cNvPr id="798" name="Google Shape;798;p92"/>
          <p:cNvSpPr/>
          <p:nvPr/>
        </p:nvSpPr>
        <p:spPr>
          <a:xfrm>
            <a:off x="621750" y="1127364"/>
            <a:ext cx="1738800" cy="304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74EA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  </a:t>
            </a:r>
            <a:r>
              <a:rPr b="1"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total gain</a:t>
            </a:r>
            <a:endParaRPr b="1" sz="2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9" name="Google Shape;799;p92"/>
          <p:cNvSpPr/>
          <p:nvPr/>
        </p:nvSpPr>
        <p:spPr>
          <a:xfrm>
            <a:off x="2523706" y="2212342"/>
            <a:ext cx="1458900" cy="1957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E7CC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# consumers</a:t>
            </a:r>
            <a:endParaRPr b="1"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00" name="Google Shape;800;p92"/>
          <p:cNvSpPr/>
          <p:nvPr/>
        </p:nvSpPr>
        <p:spPr>
          <a:xfrm>
            <a:off x="4145748" y="2212342"/>
            <a:ext cx="1458900" cy="1957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E7CC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# transactions</a:t>
            </a:r>
            <a:endParaRPr b="1" sz="17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1" name="Google Shape;801;p92"/>
          <p:cNvSpPr/>
          <p:nvPr/>
        </p:nvSpPr>
        <p:spPr>
          <a:xfrm>
            <a:off x="5708139" y="3489275"/>
            <a:ext cx="1039200" cy="68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Merchant reliability</a:t>
            </a:r>
            <a:endParaRPr sz="1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2" name="Google Shape;802;p92"/>
          <p:cNvSpPr txBox="1"/>
          <p:nvPr/>
        </p:nvSpPr>
        <p:spPr>
          <a:xfrm>
            <a:off x="1051356" y="602425"/>
            <a:ext cx="775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51C75"/>
                </a:solidFill>
                <a:latin typeface="Bebas Neue"/>
                <a:ea typeface="Bebas Neue"/>
                <a:cs typeface="Bebas Neue"/>
                <a:sym typeface="Bebas Neue"/>
              </a:rPr>
              <a:t>40%</a:t>
            </a:r>
            <a:endParaRPr b="1" sz="3000">
              <a:solidFill>
                <a:srgbClr val="351C7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3" name="Google Shape;803;p92"/>
          <p:cNvSpPr txBox="1"/>
          <p:nvPr/>
        </p:nvSpPr>
        <p:spPr>
          <a:xfrm>
            <a:off x="2891975" y="1702350"/>
            <a:ext cx="9786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74EA7"/>
                </a:solidFill>
                <a:latin typeface="Bebas Neue"/>
                <a:ea typeface="Bebas Neue"/>
                <a:cs typeface="Bebas Neue"/>
                <a:sym typeface="Bebas Neue"/>
              </a:rPr>
              <a:t>25%</a:t>
            </a:r>
            <a:endParaRPr b="1" sz="3000">
              <a:solidFill>
                <a:srgbClr val="674EA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4" name="Google Shape;804;p92"/>
          <p:cNvSpPr txBox="1"/>
          <p:nvPr/>
        </p:nvSpPr>
        <p:spPr>
          <a:xfrm>
            <a:off x="4489884" y="1702350"/>
            <a:ext cx="9204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74EA7"/>
                </a:solidFill>
                <a:latin typeface="Bebas Neue"/>
                <a:ea typeface="Bebas Neue"/>
                <a:cs typeface="Bebas Neue"/>
                <a:sym typeface="Bebas Neue"/>
              </a:rPr>
              <a:t>25%</a:t>
            </a:r>
            <a:endParaRPr b="1" sz="3000">
              <a:solidFill>
                <a:srgbClr val="674EA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5" name="Google Shape;805;p92"/>
          <p:cNvSpPr txBox="1"/>
          <p:nvPr/>
        </p:nvSpPr>
        <p:spPr>
          <a:xfrm>
            <a:off x="5966659" y="2960275"/>
            <a:ext cx="9204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4A7D6"/>
                </a:solidFill>
                <a:latin typeface="Bebas Neue"/>
                <a:ea typeface="Bebas Neue"/>
                <a:cs typeface="Bebas Neue"/>
                <a:sym typeface="Bebas Neue"/>
              </a:rPr>
              <a:t>5%</a:t>
            </a:r>
            <a:endParaRPr b="1" sz="3000">
              <a:solidFill>
                <a:srgbClr val="B4A7D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6" name="Google Shape;806;p92"/>
          <p:cNvSpPr txBox="1"/>
          <p:nvPr/>
        </p:nvSpPr>
        <p:spPr>
          <a:xfrm>
            <a:off x="7170752" y="2960275"/>
            <a:ext cx="862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4A7D6"/>
                </a:solidFill>
                <a:latin typeface="Bebas Neue"/>
                <a:ea typeface="Bebas Neue"/>
                <a:cs typeface="Bebas Neue"/>
                <a:sym typeface="Bebas Neue"/>
              </a:rPr>
              <a:t>5%</a:t>
            </a:r>
            <a:endParaRPr b="1" sz="3000">
              <a:solidFill>
                <a:srgbClr val="B4A7D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7" name="Google Shape;807;p92"/>
          <p:cNvSpPr/>
          <p:nvPr/>
        </p:nvSpPr>
        <p:spPr>
          <a:xfrm>
            <a:off x="6919050" y="3489275"/>
            <a:ext cx="1039200" cy="68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Consumer reliability</a:t>
            </a:r>
            <a:endParaRPr sz="1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08" name="Google Shape;808;p92"/>
          <p:cNvGrpSpPr/>
          <p:nvPr/>
        </p:nvGrpSpPr>
        <p:grpSpPr>
          <a:xfrm>
            <a:off x="1190828" y="3034463"/>
            <a:ext cx="496240" cy="454812"/>
            <a:chOff x="-62518200" y="2692475"/>
            <a:chExt cx="318225" cy="289100"/>
          </a:xfrm>
        </p:grpSpPr>
        <p:sp>
          <p:nvSpPr>
            <p:cNvPr id="809" name="Google Shape;809;p92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2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92"/>
          <p:cNvGrpSpPr/>
          <p:nvPr/>
        </p:nvGrpSpPr>
        <p:grpSpPr>
          <a:xfrm>
            <a:off x="3005038" y="3489280"/>
            <a:ext cx="496229" cy="454808"/>
            <a:chOff x="6679825" y="2693700"/>
            <a:chExt cx="257875" cy="258575"/>
          </a:xfrm>
        </p:grpSpPr>
        <p:sp>
          <p:nvSpPr>
            <p:cNvPr id="812" name="Google Shape;812;p92"/>
            <p:cNvSpPr/>
            <p:nvPr/>
          </p:nvSpPr>
          <p:spPr>
            <a:xfrm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2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92"/>
          <p:cNvGrpSpPr/>
          <p:nvPr/>
        </p:nvGrpSpPr>
        <p:grpSpPr>
          <a:xfrm>
            <a:off x="4596538" y="3468550"/>
            <a:ext cx="497675" cy="496225"/>
            <a:chOff x="1048600" y="3339325"/>
            <a:chExt cx="497675" cy="496225"/>
          </a:xfrm>
        </p:grpSpPr>
        <p:sp>
          <p:nvSpPr>
            <p:cNvPr id="815" name="Google Shape;815;p92"/>
            <p:cNvSpPr/>
            <p:nvPr/>
          </p:nvSpPr>
          <p:spPr>
            <a:xfrm>
              <a:off x="1143025" y="3433750"/>
              <a:ext cx="87950" cy="87975"/>
            </a:xfrm>
            <a:custGeom>
              <a:rect b="b" l="l" r="r" t="t"/>
              <a:pathLst>
                <a:path extrusionOk="0" h="3519" w="3518">
                  <a:moveTo>
                    <a:pt x="1774" y="1163"/>
                  </a:moveTo>
                  <a:cubicBezTo>
                    <a:pt x="2093" y="1163"/>
                    <a:pt x="2356" y="1426"/>
                    <a:pt x="2356" y="1744"/>
                  </a:cubicBezTo>
                  <a:cubicBezTo>
                    <a:pt x="2356" y="2065"/>
                    <a:pt x="2093" y="2356"/>
                    <a:pt x="1774" y="2356"/>
                  </a:cubicBezTo>
                  <a:cubicBezTo>
                    <a:pt x="1426" y="2356"/>
                    <a:pt x="1163" y="2065"/>
                    <a:pt x="1163" y="1744"/>
                  </a:cubicBezTo>
                  <a:cubicBezTo>
                    <a:pt x="1163" y="1426"/>
                    <a:pt x="1426" y="1163"/>
                    <a:pt x="1774" y="1163"/>
                  </a:cubicBezTo>
                  <a:close/>
                  <a:moveTo>
                    <a:pt x="1774" y="1"/>
                  </a:moveTo>
                  <a:cubicBezTo>
                    <a:pt x="786" y="1"/>
                    <a:pt x="1" y="787"/>
                    <a:pt x="1" y="1744"/>
                  </a:cubicBezTo>
                  <a:cubicBezTo>
                    <a:pt x="1" y="2705"/>
                    <a:pt x="786" y="3518"/>
                    <a:pt x="1774" y="3518"/>
                  </a:cubicBezTo>
                  <a:cubicBezTo>
                    <a:pt x="2732" y="3518"/>
                    <a:pt x="3518" y="2705"/>
                    <a:pt x="3518" y="1744"/>
                  </a:cubicBezTo>
                  <a:cubicBezTo>
                    <a:pt x="3518" y="787"/>
                    <a:pt x="2732" y="1"/>
                    <a:pt x="1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2"/>
            <p:cNvSpPr/>
            <p:nvPr/>
          </p:nvSpPr>
          <p:spPr>
            <a:xfrm>
              <a:off x="1048600" y="3339325"/>
              <a:ext cx="276825" cy="276075"/>
            </a:xfrm>
            <a:custGeom>
              <a:rect b="b" l="l" r="r" t="t"/>
              <a:pathLst>
                <a:path extrusionOk="0" h="11043" w="11073">
                  <a:moveTo>
                    <a:pt x="5958" y="1163"/>
                  </a:moveTo>
                  <a:lnTo>
                    <a:pt x="6074" y="2297"/>
                  </a:lnTo>
                  <a:cubicBezTo>
                    <a:pt x="6102" y="2529"/>
                    <a:pt x="6249" y="2704"/>
                    <a:pt x="6451" y="2790"/>
                  </a:cubicBezTo>
                  <a:cubicBezTo>
                    <a:pt x="6598" y="2820"/>
                    <a:pt x="6714" y="2878"/>
                    <a:pt x="6830" y="2936"/>
                  </a:cubicBezTo>
                  <a:cubicBezTo>
                    <a:pt x="6918" y="2974"/>
                    <a:pt x="7012" y="2995"/>
                    <a:pt x="7104" y="2995"/>
                  </a:cubicBezTo>
                  <a:cubicBezTo>
                    <a:pt x="7224" y="2995"/>
                    <a:pt x="7341" y="2960"/>
                    <a:pt x="7439" y="2878"/>
                  </a:cubicBezTo>
                  <a:lnTo>
                    <a:pt x="8341" y="2151"/>
                  </a:lnTo>
                  <a:lnTo>
                    <a:pt x="8922" y="2732"/>
                  </a:lnTo>
                  <a:lnTo>
                    <a:pt x="8195" y="3604"/>
                  </a:lnTo>
                  <a:cubicBezTo>
                    <a:pt x="8050" y="3778"/>
                    <a:pt x="8020" y="4041"/>
                    <a:pt x="8137" y="4243"/>
                  </a:cubicBezTo>
                  <a:cubicBezTo>
                    <a:pt x="8195" y="4359"/>
                    <a:pt x="8253" y="4475"/>
                    <a:pt x="8283" y="4592"/>
                  </a:cubicBezTo>
                  <a:cubicBezTo>
                    <a:pt x="8369" y="4824"/>
                    <a:pt x="8543" y="4970"/>
                    <a:pt x="8776" y="4998"/>
                  </a:cubicBezTo>
                  <a:lnTo>
                    <a:pt x="9910" y="5115"/>
                  </a:lnTo>
                  <a:lnTo>
                    <a:pt x="9910" y="5928"/>
                  </a:lnTo>
                  <a:lnTo>
                    <a:pt x="8776" y="6044"/>
                  </a:lnTo>
                  <a:cubicBezTo>
                    <a:pt x="8543" y="6075"/>
                    <a:pt x="8369" y="6219"/>
                    <a:pt x="8283" y="6451"/>
                  </a:cubicBezTo>
                  <a:cubicBezTo>
                    <a:pt x="8253" y="6568"/>
                    <a:pt x="8195" y="6684"/>
                    <a:pt x="8137" y="6800"/>
                  </a:cubicBezTo>
                  <a:cubicBezTo>
                    <a:pt x="8050" y="7005"/>
                    <a:pt x="8078" y="7237"/>
                    <a:pt x="8195" y="7439"/>
                  </a:cubicBezTo>
                  <a:lnTo>
                    <a:pt x="8922" y="8311"/>
                  </a:lnTo>
                  <a:lnTo>
                    <a:pt x="8341" y="8892"/>
                  </a:lnTo>
                  <a:lnTo>
                    <a:pt x="7469" y="8167"/>
                  </a:lnTo>
                  <a:cubicBezTo>
                    <a:pt x="7364" y="8096"/>
                    <a:pt x="7225" y="8058"/>
                    <a:pt x="7088" y="8058"/>
                  </a:cubicBezTo>
                  <a:cubicBezTo>
                    <a:pt x="6999" y="8058"/>
                    <a:pt x="6910" y="8074"/>
                    <a:pt x="6830" y="8109"/>
                  </a:cubicBezTo>
                  <a:cubicBezTo>
                    <a:pt x="6714" y="8167"/>
                    <a:pt x="6598" y="8225"/>
                    <a:pt x="6451" y="8253"/>
                  </a:cubicBezTo>
                  <a:cubicBezTo>
                    <a:pt x="6249" y="8341"/>
                    <a:pt x="6102" y="8516"/>
                    <a:pt x="6074" y="8748"/>
                  </a:cubicBezTo>
                  <a:lnTo>
                    <a:pt x="5958" y="9880"/>
                  </a:lnTo>
                  <a:lnTo>
                    <a:pt x="5145" y="9880"/>
                  </a:lnTo>
                  <a:lnTo>
                    <a:pt x="4998" y="8748"/>
                  </a:lnTo>
                  <a:cubicBezTo>
                    <a:pt x="4970" y="8516"/>
                    <a:pt x="4824" y="8341"/>
                    <a:pt x="4622" y="8253"/>
                  </a:cubicBezTo>
                  <a:cubicBezTo>
                    <a:pt x="4505" y="8225"/>
                    <a:pt x="4359" y="8167"/>
                    <a:pt x="4243" y="8109"/>
                  </a:cubicBezTo>
                  <a:cubicBezTo>
                    <a:pt x="4167" y="8076"/>
                    <a:pt x="4087" y="8059"/>
                    <a:pt x="4007" y="8059"/>
                  </a:cubicBezTo>
                  <a:cubicBezTo>
                    <a:pt x="3874" y="8059"/>
                    <a:pt x="3742" y="8105"/>
                    <a:pt x="3634" y="8195"/>
                  </a:cubicBezTo>
                  <a:lnTo>
                    <a:pt x="2732" y="8892"/>
                  </a:lnTo>
                  <a:lnTo>
                    <a:pt x="2150" y="8341"/>
                  </a:lnTo>
                  <a:lnTo>
                    <a:pt x="2878" y="7439"/>
                  </a:lnTo>
                  <a:cubicBezTo>
                    <a:pt x="3022" y="7265"/>
                    <a:pt x="3052" y="7032"/>
                    <a:pt x="2936" y="6830"/>
                  </a:cubicBezTo>
                  <a:cubicBezTo>
                    <a:pt x="2878" y="6684"/>
                    <a:pt x="2820" y="6568"/>
                    <a:pt x="2790" y="6451"/>
                  </a:cubicBezTo>
                  <a:cubicBezTo>
                    <a:pt x="2704" y="6219"/>
                    <a:pt x="2529" y="6075"/>
                    <a:pt x="2297" y="6044"/>
                  </a:cubicBezTo>
                  <a:lnTo>
                    <a:pt x="1162" y="5928"/>
                  </a:lnTo>
                  <a:lnTo>
                    <a:pt x="1162" y="5115"/>
                  </a:lnTo>
                  <a:lnTo>
                    <a:pt x="2297" y="4998"/>
                  </a:lnTo>
                  <a:cubicBezTo>
                    <a:pt x="2529" y="4970"/>
                    <a:pt x="2704" y="4824"/>
                    <a:pt x="2790" y="4592"/>
                  </a:cubicBezTo>
                  <a:cubicBezTo>
                    <a:pt x="2820" y="4475"/>
                    <a:pt x="2878" y="4359"/>
                    <a:pt x="2936" y="4243"/>
                  </a:cubicBezTo>
                  <a:cubicBezTo>
                    <a:pt x="3022" y="4041"/>
                    <a:pt x="3022" y="3808"/>
                    <a:pt x="2878" y="3634"/>
                  </a:cubicBezTo>
                  <a:lnTo>
                    <a:pt x="2150" y="2732"/>
                  </a:lnTo>
                  <a:lnTo>
                    <a:pt x="2732" y="2181"/>
                  </a:lnTo>
                  <a:lnTo>
                    <a:pt x="3603" y="2878"/>
                  </a:lnTo>
                  <a:cubicBezTo>
                    <a:pt x="3723" y="2962"/>
                    <a:pt x="3852" y="3008"/>
                    <a:pt x="3979" y="3008"/>
                  </a:cubicBezTo>
                  <a:cubicBezTo>
                    <a:pt x="4069" y="3008"/>
                    <a:pt x="4158" y="2985"/>
                    <a:pt x="4243" y="2936"/>
                  </a:cubicBezTo>
                  <a:cubicBezTo>
                    <a:pt x="4359" y="2878"/>
                    <a:pt x="4475" y="2820"/>
                    <a:pt x="4622" y="2790"/>
                  </a:cubicBezTo>
                  <a:cubicBezTo>
                    <a:pt x="4824" y="2704"/>
                    <a:pt x="4970" y="2529"/>
                    <a:pt x="4998" y="2297"/>
                  </a:cubicBezTo>
                  <a:lnTo>
                    <a:pt x="5145" y="1163"/>
                  </a:lnTo>
                  <a:close/>
                  <a:moveTo>
                    <a:pt x="4622" y="0"/>
                  </a:moveTo>
                  <a:cubicBezTo>
                    <a:pt x="4301" y="0"/>
                    <a:pt x="4068" y="233"/>
                    <a:pt x="4040" y="523"/>
                  </a:cubicBezTo>
                  <a:lnTo>
                    <a:pt x="3924" y="1627"/>
                  </a:lnTo>
                  <a:lnTo>
                    <a:pt x="3052" y="930"/>
                  </a:lnTo>
                  <a:cubicBezTo>
                    <a:pt x="2944" y="849"/>
                    <a:pt x="2812" y="806"/>
                    <a:pt x="2680" y="806"/>
                  </a:cubicBezTo>
                  <a:cubicBezTo>
                    <a:pt x="2527" y="806"/>
                    <a:pt x="2376" y="864"/>
                    <a:pt x="2267" y="988"/>
                  </a:cubicBezTo>
                  <a:lnTo>
                    <a:pt x="960" y="2297"/>
                  </a:lnTo>
                  <a:cubicBezTo>
                    <a:pt x="756" y="2499"/>
                    <a:pt x="728" y="2820"/>
                    <a:pt x="930" y="3053"/>
                  </a:cubicBezTo>
                  <a:lnTo>
                    <a:pt x="1599" y="3894"/>
                  </a:lnTo>
                  <a:lnTo>
                    <a:pt x="523" y="4041"/>
                  </a:lnTo>
                  <a:cubicBezTo>
                    <a:pt x="232" y="4068"/>
                    <a:pt x="0" y="4301"/>
                    <a:pt x="0" y="4592"/>
                  </a:cubicBezTo>
                  <a:lnTo>
                    <a:pt x="0" y="6451"/>
                  </a:lnTo>
                  <a:cubicBezTo>
                    <a:pt x="0" y="6742"/>
                    <a:pt x="232" y="7005"/>
                    <a:pt x="523" y="7032"/>
                  </a:cubicBezTo>
                  <a:lnTo>
                    <a:pt x="1627" y="7149"/>
                  </a:lnTo>
                  <a:lnTo>
                    <a:pt x="930" y="8020"/>
                  </a:lnTo>
                  <a:cubicBezTo>
                    <a:pt x="756" y="8253"/>
                    <a:pt x="756" y="8574"/>
                    <a:pt x="960" y="8776"/>
                  </a:cubicBezTo>
                  <a:lnTo>
                    <a:pt x="2297" y="10085"/>
                  </a:lnTo>
                  <a:cubicBezTo>
                    <a:pt x="2410" y="10198"/>
                    <a:pt x="2560" y="10257"/>
                    <a:pt x="2710" y="10257"/>
                  </a:cubicBezTo>
                  <a:cubicBezTo>
                    <a:pt x="2830" y="10257"/>
                    <a:pt x="2950" y="10220"/>
                    <a:pt x="3052" y="10143"/>
                  </a:cubicBezTo>
                  <a:lnTo>
                    <a:pt x="3924" y="9446"/>
                  </a:lnTo>
                  <a:lnTo>
                    <a:pt x="4040" y="10520"/>
                  </a:lnTo>
                  <a:cubicBezTo>
                    <a:pt x="4068" y="10810"/>
                    <a:pt x="4301" y="11043"/>
                    <a:pt x="4622" y="11043"/>
                  </a:cubicBezTo>
                  <a:lnTo>
                    <a:pt x="6451" y="11043"/>
                  </a:lnTo>
                  <a:cubicBezTo>
                    <a:pt x="6772" y="11043"/>
                    <a:pt x="7004" y="10810"/>
                    <a:pt x="7032" y="10520"/>
                  </a:cubicBezTo>
                  <a:lnTo>
                    <a:pt x="7179" y="9415"/>
                  </a:lnTo>
                  <a:lnTo>
                    <a:pt x="8020" y="10113"/>
                  </a:lnTo>
                  <a:cubicBezTo>
                    <a:pt x="8132" y="10197"/>
                    <a:pt x="8271" y="10240"/>
                    <a:pt x="8408" y="10240"/>
                  </a:cubicBezTo>
                  <a:cubicBezTo>
                    <a:pt x="8555" y="10240"/>
                    <a:pt x="8700" y="10190"/>
                    <a:pt x="8806" y="10085"/>
                  </a:cubicBezTo>
                  <a:lnTo>
                    <a:pt x="10113" y="8776"/>
                  </a:lnTo>
                  <a:cubicBezTo>
                    <a:pt x="10317" y="8544"/>
                    <a:pt x="10345" y="8225"/>
                    <a:pt x="10171" y="7993"/>
                  </a:cubicBezTo>
                  <a:lnTo>
                    <a:pt x="9473" y="7149"/>
                  </a:lnTo>
                  <a:lnTo>
                    <a:pt x="10550" y="7032"/>
                  </a:lnTo>
                  <a:cubicBezTo>
                    <a:pt x="10840" y="7005"/>
                    <a:pt x="11073" y="6742"/>
                    <a:pt x="11073" y="6451"/>
                  </a:cubicBezTo>
                  <a:lnTo>
                    <a:pt x="11073" y="4592"/>
                  </a:lnTo>
                  <a:cubicBezTo>
                    <a:pt x="11073" y="4301"/>
                    <a:pt x="10840" y="4068"/>
                    <a:pt x="10550" y="4041"/>
                  </a:cubicBezTo>
                  <a:lnTo>
                    <a:pt x="9445" y="3894"/>
                  </a:lnTo>
                  <a:lnTo>
                    <a:pt x="10143" y="3053"/>
                  </a:lnTo>
                  <a:cubicBezTo>
                    <a:pt x="10345" y="2820"/>
                    <a:pt x="10317" y="2471"/>
                    <a:pt x="10113" y="2267"/>
                  </a:cubicBezTo>
                  <a:lnTo>
                    <a:pt x="8776" y="960"/>
                  </a:lnTo>
                  <a:cubicBezTo>
                    <a:pt x="8667" y="851"/>
                    <a:pt x="8525" y="792"/>
                    <a:pt x="8381" y="792"/>
                  </a:cubicBezTo>
                  <a:cubicBezTo>
                    <a:pt x="8255" y="792"/>
                    <a:pt x="8128" y="836"/>
                    <a:pt x="8020" y="930"/>
                  </a:cubicBezTo>
                  <a:lnTo>
                    <a:pt x="7179" y="1600"/>
                  </a:lnTo>
                  <a:lnTo>
                    <a:pt x="7032" y="523"/>
                  </a:lnTo>
                  <a:cubicBezTo>
                    <a:pt x="7004" y="233"/>
                    <a:pt x="6772" y="0"/>
                    <a:pt x="6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2"/>
            <p:cNvSpPr/>
            <p:nvPr/>
          </p:nvSpPr>
          <p:spPr>
            <a:xfrm>
              <a:off x="1358075" y="3655550"/>
              <a:ext cx="94450" cy="87025"/>
            </a:xfrm>
            <a:custGeom>
              <a:rect b="b" l="l" r="r" t="t"/>
              <a:pathLst>
                <a:path extrusionOk="0" h="3481" w="3778">
                  <a:moveTo>
                    <a:pt x="1976" y="1155"/>
                  </a:moveTo>
                  <a:cubicBezTo>
                    <a:pt x="2209" y="1155"/>
                    <a:pt x="2441" y="1300"/>
                    <a:pt x="2529" y="1532"/>
                  </a:cubicBezTo>
                  <a:cubicBezTo>
                    <a:pt x="2588" y="1678"/>
                    <a:pt x="2588" y="1823"/>
                    <a:pt x="2529" y="1969"/>
                  </a:cubicBezTo>
                  <a:cubicBezTo>
                    <a:pt x="2471" y="2113"/>
                    <a:pt x="2355" y="2229"/>
                    <a:pt x="2209" y="2288"/>
                  </a:cubicBezTo>
                  <a:cubicBezTo>
                    <a:pt x="2140" y="2315"/>
                    <a:pt x="2069" y="2328"/>
                    <a:pt x="1998" y="2328"/>
                  </a:cubicBezTo>
                  <a:cubicBezTo>
                    <a:pt x="1767" y="2328"/>
                    <a:pt x="1542" y="2191"/>
                    <a:pt x="1453" y="1969"/>
                  </a:cubicBezTo>
                  <a:cubicBezTo>
                    <a:pt x="1309" y="1678"/>
                    <a:pt x="1453" y="1330"/>
                    <a:pt x="1774" y="1213"/>
                  </a:cubicBezTo>
                  <a:cubicBezTo>
                    <a:pt x="1832" y="1183"/>
                    <a:pt x="1918" y="1155"/>
                    <a:pt x="1976" y="1155"/>
                  </a:cubicBezTo>
                  <a:close/>
                  <a:moveTo>
                    <a:pt x="1983" y="1"/>
                  </a:moveTo>
                  <a:cubicBezTo>
                    <a:pt x="1759" y="1"/>
                    <a:pt x="1530" y="44"/>
                    <a:pt x="1309" y="137"/>
                  </a:cubicBezTo>
                  <a:cubicBezTo>
                    <a:pt x="407" y="516"/>
                    <a:pt x="0" y="1532"/>
                    <a:pt x="379" y="2434"/>
                  </a:cubicBezTo>
                  <a:cubicBezTo>
                    <a:pt x="639" y="3101"/>
                    <a:pt x="1309" y="3480"/>
                    <a:pt x="1976" y="3480"/>
                  </a:cubicBezTo>
                  <a:cubicBezTo>
                    <a:pt x="2209" y="3480"/>
                    <a:pt x="2441" y="3450"/>
                    <a:pt x="2674" y="3364"/>
                  </a:cubicBezTo>
                  <a:cubicBezTo>
                    <a:pt x="3080" y="3189"/>
                    <a:pt x="3429" y="2841"/>
                    <a:pt x="3603" y="2404"/>
                  </a:cubicBezTo>
                  <a:cubicBezTo>
                    <a:pt x="3778" y="1969"/>
                    <a:pt x="3778" y="1504"/>
                    <a:pt x="3603" y="1067"/>
                  </a:cubicBezTo>
                  <a:cubicBezTo>
                    <a:pt x="3319" y="410"/>
                    <a:pt x="2671" y="1"/>
                    <a:pt x="1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2"/>
            <p:cNvSpPr/>
            <p:nvPr/>
          </p:nvSpPr>
          <p:spPr>
            <a:xfrm>
              <a:off x="1269425" y="3563000"/>
              <a:ext cx="276850" cy="272550"/>
            </a:xfrm>
            <a:custGeom>
              <a:rect b="b" l="l" r="r" t="t"/>
              <a:pathLst>
                <a:path extrusionOk="0" h="10902" w="11074">
                  <a:moveTo>
                    <a:pt x="6801" y="1312"/>
                  </a:moveTo>
                  <a:lnTo>
                    <a:pt x="7528" y="1603"/>
                  </a:lnTo>
                  <a:lnTo>
                    <a:pt x="7238" y="2677"/>
                  </a:lnTo>
                  <a:cubicBezTo>
                    <a:pt x="7149" y="2909"/>
                    <a:pt x="7238" y="3142"/>
                    <a:pt x="7412" y="3288"/>
                  </a:cubicBezTo>
                  <a:cubicBezTo>
                    <a:pt x="7498" y="3374"/>
                    <a:pt x="7614" y="3463"/>
                    <a:pt x="7703" y="3579"/>
                  </a:cubicBezTo>
                  <a:cubicBezTo>
                    <a:pt x="7811" y="3710"/>
                    <a:pt x="7969" y="3775"/>
                    <a:pt x="8127" y="3775"/>
                  </a:cubicBezTo>
                  <a:cubicBezTo>
                    <a:pt x="8180" y="3775"/>
                    <a:pt x="8233" y="3768"/>
                    <a:pt x="8284" y="3753"/>
                  </a:cubicBezTo>
                  <a:lnTo>
                    <a:pt x="9358" y="3432"/>
                  </a:lnTo>
                  <a:lnTo>
                    <a:pt x="9679" y="4160"/>
                  </a:lnTo>
                  <a:lnTo>
                    <a:pt x="8691" y="4711"/>
                  </a:lnTo>
                  <a:cubicBezTo>
                    <a:pt x="8486" y="4799"/>
                    <a:pt x="8370" y="5032"/>
                    <a:pt x="8400" y="5234"/>
                  </a:cubicBezTo>
                  <a:lnTo>
                    <a:pt x="8400" y="5641"/>
                  </a:lnTo>
                  <a:cubicBezTo>
                    <a:pt x="8370" y="5845"/>
                    <a:pt x="8486" y="6078"/>
                    <a:pt x="8691" y="6164"/>
                  </a:cubicBezTo>
                  <a:lnTo>
                    <a:pt x="9679" y="6717"/>
                  </a:lnTo>
                  <a:lnTo>
                    <a:pt x="9388" y="7442"/>
                  </a:lnTo>
                  <a:lnTo>
                    <a:pt x="8312" y="7124"/>
                  </a:lnTo>
                  <a:cubicBezTo>
                    <a:pt x="8263" y="7112"/>
                    <a:pt x="8214" y="7106"/>
                    <a:pt x="8166" y="7106"/>
                  </a:cubicBezTo>
                  <a:cubicBezTo>
                    <a:pt x="7986" y="7106"/>
                    <a:pt x="7817" y="7189"/>
                    <a:pt x="7703" y="7326"/>
                  </a:cubicBezTo>
                  <a:cubicBezTo>
                    <a:pt x="7614" y="7415"/>
                    <a:pt x="7528" y="7501"/>
                    <a:pt x="7412" y="7589"/>
                  </a:cubicBezTo>
                  <a:cubicBezTo>
                    <a:pt x="7238" y="7733"/>
                    <a:pt x="7180" y="7966"/>
                    <a:pt x="7238" y="8198"/>
                  </a:cubicBezTo>
                  <a:lnTo>
                    <a:pt x="7556" y="9274"/>
                  </a:lnTo>
                  <a:lnTo>
                    <a:pt x="6831" y="9565"/>
                  </a:lnTo>
                  <a:lnTo>
                    <a:pt x="6278" y="8605"/>
                  </a:lnTo>
                  <a:cubicBezTo>
                    <a:pt x="6161" y="8403"/>
                    <a:pt x="5959" y="8286"/>
                    <a:pt x="5727" y="8286"/>
                  </a:cubicBezTo>
                  <a:cubicBezTo>
                    <a:pt x="5669" y="8300"/>
                    <a:pt x="5603" y="8307"/>
                    <a:pt x="5537" y="8307"/>
                  </a:cubicBezTo>
                  <a:cubicBezTo>
                    <a:pt x="5472" y="8307"/>
                    <a:pt x="5406" y="8300"/>
                    <a:pt x="5348" y="8286"/>
                  </a:cubicBezTo>
                  <a:cubicBezTo>
                    <a:pt x="5115" y="8286"/>
                    <a:pt x="4913" y="8403"/>
                    <a:pt x="4797" y="8605"/>
                  </a:cubicBezTo>
                  <a:lnTo>
                    <a:pt x="4274" y="9593"/>
                  </a:lnTo>
                  <a:lnTo>
                    <a:pt x="3518" y="9274"/>
                  </a:lnTo>
                  <a:lnTo>
                    <a:pt x="3837" y="8198"/>
                  </a:lnTo>
                  <a:cubicBezTo>
                    <a:pt x="3895" y="7996"/>
                    <a:pt x="3837" y="7763"/>
                    <a:pt x="3662" y="7617"/>
                  </a:cubicBezTo>
                  <a:cubicBezTo>
                    <a:pt x="3546" y="7531"/>
                    <a:pt x="3460" y="7442"/>
                    <a:pt x="3372" y="7326"/>
                  </a:cubicBezTo>
                  <a:cubicBezTo>
                    <a:pt x="3264" y="7195"/>
                    <a:pt x="3106" y="7130"/>
                    <a:pt x="2936" y="7130"/>
                  </a:cubicBezTo>
                  <a:cubicBezTo>
                    <a:pt x="2879" y="7130"/>
                    <a:pt x="2821" y="7137"/>
                    <a:pt x="2763" y="7152"/>
                  </a:cubicBezTo>
                  <a:lnTo>
                    <a:pt x="1686" y="7473"/>
                  </a:lnTo>
                  <a:lnTo>
                    <a:pt x="1396" y="6745"/>
                  </a:lnTo>
                  <a:lnTo>
                    <a:pt x="2384" y="6194"/>
                  </a:lnTo>
                  <a:cubicBezTo>
                    <a:pt x="2558" y="6078"/>
                    <a:pt x="2674" y="5873"/>
                    <a:pt x="2674" y="5641"/>
                  </a:cubicBezTo>
                  <a:lnTo>
                    <a:pt x="2674" y="5264"/>
                  </a:lnTo>
                  <a:cubicBezTo>
                    <a:pt x="2674" y="5032"/>
                    <a:pt x="2558" y="4827"/>
                    <a:pt x="2356" y="4711"/>
                  </a:cubicBezTo>
                  <a:lnTo>
                    <a:pt x="1368" y="4188"/>
                  </a:lnTo>
                  <a:lnTo>
                    <a:pt x="1686" y="3463"/>
                  </a:lnTo>
                  <a:lnTo>
                    <a:pt x="2763" y="3753"/>
                  </a:lnTo>
                  <a:cubicBezTo>
                    <a:pt x="2821" y="3768"/>
                    <a:pt x="2879" y="3775"/>
                    <a:pt x="2936" y="3775"/>
                  </a:cubicBezTo>
                  <a:cubicBezTo>
                    <a:pt x="3106" y="3775"/>
                    <a:pt x="3264" y="3710"/>
                    <a:pt x="3372" y="3579"/>
                  </a:cubicBezTo>
                  <a:cubicBezTo>
                    <a:pt x="3460" y="3490"/>
                    <a:pt x="3546" y="3374"/>
                    <a:pt x="3634" y="3316"/>
                  </a:cubicBezTo>
                  <a:cubicBezTo>
                    <a:pt x="3809" y="3142"/>
                    <a:pt x="3895" y="2909"/>
                    <a:pt x="3809" y="2707"/>
                  </a:cubicBezTo>
                  <a:lnTo>
                    <a:pt x="3488" y="1631"/>
                  </a:lnTo>
                  <a:lnTo>
                    <a:pt x="4244" y="1312"/>
                  </a:lnTo>
                  <a:lnTo>
                    <a:pt x="4767" y="2300"/>
                  </a:lnTo>
                  <a:cubicBezTo>
                    <a:pt x="4871" y="2482"/>
                    <a:pt x="5071" y="2595"/>
                    <a:pt x="5259" y="2595"/>
                  </a:cubicBezTo>
                  <a:cubicBezTo>
                    <a:pt x="5279" y="2595"/>
                    <a:pt x="5300" y="2594"/>
                    <a:pt x="5320" y="2591"/>
                  </a:cubicBezTo>
                  <a:lnTo>
                    <a:pt x="5727" y="2591"/>
                  </a:lnTo>
                  <a:cubicBezTo>
                    <a:pt x="5747" y="2594"/>
                    <a:pt x="5767" y="2595"/>
                    <a:pt x="5787" y="2595"/>
                  </a:cubicBezTo>
                  <a:cubicBezTo>
                    <a:pt x="5973" y="2595"/>
                    <a:pt x="6170" y="2482"/>
                    <a:pt x="6250" y="2300"/>
                  </a:cubicBezTo>
                  <a:lnTo>
                    <a:pt x="6801" y="1312"/>
                  </a:lnTo>
                  <a:close/>
                  <a:moveTo>
                    <a:pt x="6552" y="0"/>
                  </a:moveTo>
                  <a:cubicBezTo>
                    <a:pt x="6332" y="0"/>
                    <a:pt x="6125" y="99"/>
                    <a:pt x="6017" y="294"/>
                  </a:cubicBezTo>
                  <a:lnTo>
                    <a:pt x="5522" y="1224"/>
                  </a:lnTo>
                  <a:lnTo>
                    <a:pt x="4999" y="294"/>
                  </a:lnTo>
                  <a:cubicBezTo>
                    <a:pt x="4894" y="124"/>
                    <a:pt x="4693" y="16"/>
                    <a:pt x="4492" y="16"/>
                  </a:cubicBezTo>
                  <a:cubicBezTo>
                    <a:pt x="4418" y="16"/>
                    <a:pt x="4344" y="30"/>
                    <a:pt x="4274" y="61"/>
                  </a:cubicBezTo>
                  <a:lnTo>
                    <a:pt x="2558" y="759"/>
                  </a:lnTo>
                  <a:cubicBezTo>
                    <a:pt x="2298" y="875"/>
                    <a:pt x="2151" y="1166"/>
                    <a:pt x="2240" y="1456"/>
                  </a:cubicBezTo>
                  <a:lnTo>
                    <a:pt x="2530" y="2502"/>
                  </a:lnTo>
                  <a:lnTo>
                    <a:pt x="1484" y="2184"/>
                  </a:lnTo>
                  <a:cubicBezTo>
                    <a:pt x="1445" y="2175"/>
                    <a:pt x="1405" y="2171"/>
                    <a:pt x="1364" y="2171"/>
                  </a:cubicBezTo>
                  <a:cubicBezTo>
                    <a:pt x="1131" y="2171"/>
                    <a:pt x="886" y="2309"/>
                    <a:pt x="787" y="2533"/>
                  </a:cubicBezTo>
                  <a:lnTo>
                    <a:pt x="117" y="4218"/>
                  </a:lnTo>
                  <a:cubicBezTo>
                    <a:pt x="1" y="4509"/>
                    <a:pt x="117" y="4827"/>
                    <a:pt x="380" y="4943"/>
                  </a:cubicBezTo>
                  <a:lnTo>
                    <a:pt x="1310" y="5466"/>
                  </a:lnTo>
                  <a:lnTo>
                    <a:pt x="380" y="5990"/>
                  </a:lnTo>
                  <a:cubicBezTo>
                    <a:pt x="117" y="6136"/>
                    <a:pt x="1" y="6427"/>
                    <a:pt x="117" y="6717"/>
                  </a:cubicBezTo>
                  <a:lnTo>
                    <a:pt x="815" y="8403"/>
                  </a:lnTo>
                  <a:cubicBezTo>
                    <a:pt x="908" y="8611"/>
                    <a:pt x="1113" y="8747"/>
                    <a:pt x="1341" y="8747"/>
                  </a:cubicBezTo>
                  <a:cubicBezTo>
                    <a:pt x="1397" y="8747"/>
                    <a:pt x="1454" y="8739"/>
                    <a:pt x="1512" y="8721"/>
                  </a:cubicBezTo>
                  <a:lnTo>
                    <a:pt x="2558" y="8430"/>
                  </a:lnTo>
                  <a:lnTo>
                    <a:pt x="2268" y="9477"/>
                  </a:lnTo>
                  <a:cubicBezTo>
                    <a:pt x="2182" y="9739"/>
                    <a:pt x="2326" y="10058"/>
                    <a:pt x="2616" y="10174"/>
                  </a:cubicBezTo>
                  <a:cubicBezTo>
                    <a:pt x="4322" y="10878"/>
                    <a:pt x="4363" y="10902"/>
                    <a:pt x="4501" y="10902"/>
                  </a:cubicBezTo>
                  <a:cubicBezTo>
                    <a:pt x="4511" y="10902"/>
                    <a:pt x="4522" y="10902"/>
                    <a:pt x="4534" y="10902"/>
                  </a:cubicBezTo>
                  <a:cubicBezTo>
                    <a:pt x="4739" y="10902"/>
                    <a:pt x="4941" y="10785"/>
                    <a:pt x="5029" y="10611"/>
                  </a:cubicBezTo>
                  <a:lnTo>
                    <a:pt x="5552" y="9651"/>
                  </a:lnTo>
                  <a:lnTo>
                    <a:pt x="6075" y="10581"/>
                  </a:lnTo>
                  <a:cubicBezTo>
                    <a:pt x="6182" y="10774"/>
                    <a:pt x="6368" y="10889"/>
                    <a:pt x="6574" y="10889"/>
                  </a:cubicBezTo>
                  <a:cubicBezTo>
                    <a:pt x="6648" y="10889"/>
                    <a:pt x="6724" y="10874"/>
                    <a:pt x="6801" y="10844"/>
                  </a:cubicBezTo>
                  <a:lnTo>
                    <a:pt x="8486" y="10146"/>
                  </a:lnTo>
                  <a:cubicBezTo>
                    <a:pt x="8777" y="10030"/>
                    <a:pt x="8923" y="9739"/>
                    <a:pt x="8835" y="9449"/>
                  </a:cubicBezTo>
                  <a:lnTo>
                    <a:pt x="8516" y="8403"/>
                  </a:lnTo>
                  <a:lnTo>
                    <a:pt x="9562" y="8693"/>
                  </a:lnTo>
                  <a:cubicBezTo>
                    <a:pt x="9619" y="8710"/>
                    <a:pt x="9677" y="8718"/>
                    <a:pt x="9732" y="8718"/>
                  </a:cubicBezTo>
                  <a:cubicBezTo>
                    <a:pt x="9960" y="8718"/>
                    <a:pt x="10166" y="8583"/>
                    <a:pt x="10260" y="8372"/>
                  </a:cubicBezTo>
                  <a:lnTo>
                    <a:pt x="10957" y="6659"/>
                  </a:lnTo>
                  <a:cubicBezTo>
                    <a:pt x="11074" y="6396"/>
                    <a:pt x="10957" y="6078"/>
                    <a:pt x="10695" y="5931"/>
                  </a:cubicBezTo>
                  <a:lnTo>
                    <a:pt x="9765" y="5439"/>
                  </a:lnTo>
                  <a:lnTo>
                    <a:pt x="10695" y="4915"/>
                  </a:lnTo>
                  <a:cubicBezTo>
                    <a:pt x="10957" y="4769"/>
                    <a:pt x="11074" y="4451"/>
                    <a:pt x="10957" y="4188"/>
                  </a:cubicBezTo>
                  <a:lnTo>
                    <a:pt x="10260" y="2502"/>
                  </a:lnTo>
                  <a:cubicBezTo>
                    <a:pt x="10167" y="2294"/>
                    <a:pt x="9942" y="2158"/>
                    <a:pt x="9707" y="2158"/>
                  </a:cubicBezTo>
                  <a:cubicBezTo>
                    <a:pt x="9649" y="2158"/>
                    <a:pt x="9590" y="2166"/>
                    <a:pt x="9532" y="2184"/>
                  </a:cubicBezTo>
                  <a:lnTo>
                    <a:pt x="8486" y="2475"/>
                  </a:lnTo>
                  <a:lnTo>
                    <a:pt x="8486" y="2475"/>
                  </a:lnTo>
                  <a:lnTo>
                    <a:pt x="8807" y="1428"/>
                  </a:lnTo>
                  <a:cubicBezTo>
                    <a:pt x="8893" y="1138"/>
                    <a:pt x="8719" y="847"/>
                    <a:pt x="8458" y="731"/>
                  </a:cubicBezTo>
                  <a:lnTo>
                    <a:pt x="6773" y="34"/>
                  </a:lnTo>
                  <a:cubicBezTo>
                    <a:pt x="6700" y="11"/>
                    <a:pt x="6625" y="0"/>
                    <a:pt x="6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2"/>
            <p:cNvSpPr/>
            <p:nvPr/>
          </p:nvSpPr>
          <p:spPr>
            <a:xfrm>
              <a:off x="1353000" y="3383275"/>
              <a:ext cx="125675" cy="142350"/>
            </a:xfrm>
            <a:custGeom>
              <a:rect b="b" l="l" r="r" t="t"/>
              <a:pathLst>
                <a:path extrusionOk="0" h="5694" w="5027">
                  <a:moveTo>
                    <a:pt x="1524" y="1"/>
                  </a:moveTo>
                  <a:cubicBezTo>
                    <a:pt x="1346" y="1"/>
                    <a:pt x="1169" y="77"/>
                    <a:pt x="1047" y="218"/>
                  </a:cubicBezTo>
                  <a:lnTo>
                    <a:pt x="175" y="1411"/>
                  </a:lnTo>
                  <a:cubicBezTo>
                    <a:pt x="1" y="1643"/>
                    <a:pt x="29" y="1962"/>
                    <a:pt x="233" y="2166"/>
                  </a:cubicBezTo>
                  <a:lnTo>
                    <a:pt x="1191" y="3096"/>
                  </a:lnTo>
                  <a:cubicBezTo>
                    <a:pt x="1307" y="3212"/>
                    <a:pt x="1460" y="3271"/>
                    <a:pt x="1609" y="3271"/>
                  </a:cubicBezTo>
                  <a:cubicBezTo>
                    <a:pt x="1758" y="3271"/>
                    <a:pt x="1904" y="3212"/>
                    <a:pt x="2005" y="3096"/>
                  </a:cubicBezTo>
                  <a:cubicBezTo>
                    <a:pt x="2237" y="2892"/>
                    <a:pt x="2237" y="2515"/>
                    <a:pt x="2005" y="2283"/>
                  </a:cubicBezTo>
                  <a:lnTo>
                    <a:pt x="1919" y="2194"/>
                  </a:lnTo>
                  <a:lnTo>
                    <a:pt x="1919" y="2194"/>
                  </a:lnTo>
                  <a:cubicBezTo>
                    <a:pt x="2326" y="2252"/>
                    <a:pt x="2702" y="2457"/>
                    <a:pt x="3023" y="2747"/>
                  </a:cubicBezTo>
                  <a:cubicBezTo>
                    <a:pt x="3604" y="3329"/>
                    <a:pt x="3779" y="4170"/>
                    <a:pt x="3488" y="4898"/>
                  </a:cubicBezTo>
                  <a:cubicBezTo>
                    <a:pt x="3372" y="5216"/>
                    <a:pt x="3516" y="5537"/>
                    <a:pt x="3837" y="5653"/>
                  </a:cubicBezTo>
                  <a:cubicBezTo>
                    <a:pt x="3905" y="5681"/>
                    <a:pt x="3976" y="5693"/>
                    <a:pt x="4046" y="5693"/>
                  </a:cubicBezTo>
                  <a:cubicBezTo>
                    <a:pt x="4277" y="5693"/>
                    <a:pt x="4503" y="5555"/>
                    <a:pt x="4592" y="5333"/>
                  </a:cubicBezTo>
                  <a:cubicBezTo>
                    <a:pt x="5027" y="4142"/>
                    <a:pt x="4736" y="2806"/>
                    <a:pt x="3837" y="1934"/>
                  </a:cubicBezTo>
                  <a:cubicBezTo>
                    <a:pt x="3314" y="1411"/>
                    <a:pt x="2644" y="1090"/>
                    <a:pt x="1919" y="1004"/>
                  </a:cubicBezTo>
                  <a:lnTo>
                    <a:pt x="1977" y="916"/>
                  </a:lnTo>
                  <a:cubicBezTo>
                    <a:pt x="2179" y="655"/>
                    <a:pt x="2121" y="307"/>
                    <a:pt x="1861" y="102"/>
                  </a:cubicBezTo>
                  <a:cubicBezTo>
                    <a:pt x="1757" y="33"/>
                    <a:pt x="1640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2"/>
            <p:cNvSpPr/>
            <p:nvPr/>
          </p:nvSpPr>
          <p:spPr>
            <a:xfrm>
              <a:off x="1118325" y="3641375"/>
              <a:ext cx="125750" cy="142750"/>
            </a:xfrm>
            <a:custGeom>
              <a:rect b="b" l="l" r="r" t="t"/>
              <a:pathLst>
                <a:path extrusionOk="0" h="5710" w="5030">
                  <a:moveTo>
                    <a:pt x="1019" y="1"/>
                  </a:moveTo>
                  <a:cubicBezTo>
                    <a:pt x="775" y="1"/>
                    <a:pt x="557" y="157"/>
                    <a:pt x="466" y="386"/>
                  </a:cubicBezTo>
                  <a:cubicBezTo>
                    <a:pt x="1" y="1548"/>
                    <a:pt x="291" y="2885"/>
                    <a:pt x="1193" y="3784"/>
                  </a:cubicBezTo>
                  <a:cubicBezTo>
                    <a:pt x="1716" y="4307"/>
                    <a:pt x="2383" y="4628"/>
                    <a:pt x="3111" y="4686"/>
                  </a:cubicBezTo>
                  <a:lnTo>
                    <a:pt x="3053" y="4772"/>
                  </a:lnTo>
                  <a:cubicBezTo>
                    <a:pt x="2848" y="5035"/>
                    <a:pt x="2907" y="5412"/>
                    <a:pt x="3169" y="5586"/>
                  </a:cubicBezTo>
                  <a:cubicBezTo>
                    <a:pt x="3275" y="5669"/>
                    <a:pt x="3396" y="5709"/>
                    <a:pt x="3516" y="5709"/>
                  </a:cubicBezTo>
                  <a:cubicBezTo>
                    <a:pt x="3690" y="5709"/>
                    <a:pt x="3862" y="5625"/>
                    <a:pt x="3983" y="5470"/>
                  </a:cubicBezTo>
                  <a:lnTo>
                    <a:pt x="4855" y="4307"/>
                  </a:lnTo>
                  <a:cubicBezTo>
                    <a:pt x="5029" y="4075"/>
                    <a:pt x="4999" y="3756"/>
                    <a:pt x="4797" y="3552"/>
                  </a:cubicBezTo>
                  <a:lnTo>
                    <a:pt x="3836" y="2594"/>
                  </a:lnTo>
                  <a:cubicBezTo>
                    <a:pt x="3720" y="2478"/>
                    <a:pt x="3575" y="2420"/>
                    <a:pt x="3430" y="2420"/>
                  </a:cubicBezTo>
                  <a:cubicBezTo>
                    <a:pt x="3284" y="2420"/>
                    <a:pt x="3139" y="2478"/>
                    <a:pt x="3023" y="2594"/>
                  </a:cubicBezTo>
                  <a:cubicBezTo>
                    <a:pt x="2790" y="2827"/>
                    <a:pt x="2790" y="3203"/>
                    <a:pt x="3023" y="3408"/>
                  </a:cubicBezTo>
                  <a:lnTo>
                    <a:pt x="3139" y="3524"/>
                  </a:lnTo>
                  <a:cubicBezTo>
                    <a:pt x="2704" y="3466"/>
                    <a:pt x="2325" y="3261"/>
                    <a:pt x="2007" y="2943"/>
                  </a:cubicBezTo>
                  <a:cubicBezTo>
                    <a:pt x="1454" y="2390"/>
                    <a:pt x="1251" y="1548"/>
                    <a:pt x="1542" y="792"/>
                  </a:cubicBezTo>
                  <a:cubicBezTo>
                    <a:pt x="1658" y="502"/>
                    <a:pt x="1512" y="153"/>
                    <a:pt x="1221" y="37"/>
                  </a:cubicBezTo>
                  <a:cubicBezTo>
                    <a:pt x="1153" y="12"/>
                    <a:pt x="1085" y="1"/>
                    <a:pt x="10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p92"/>
          <p:cNvSpPr txBox="1"/>
          <p:nvPr/>
        </p:nvSpPr>
        <p:spPr>
          <a:xfrm>
            <a:off x="2676150" y="978150"/>
            <a:ext cx="6249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＊ Order of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priority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was determined upon our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research,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weight values  can be adjusted with specific needs or business goals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3"/>
          <p:cNvSpPr txBox="1"/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/>
              <a:t>Result &amp;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/>
              <a:t>Recommendation</a:t>
            </a:r>
            <a:endParaRPr sz="4100"/>
          </a:p>
        </p:txBody>
      </p:sp>
      <p:sp>
        <p:nvSpPr>
          <p:cNvPr id="827" name="Google Shape;827;p93"/>
          <p:cNvSpPr txBox="1"/>
          <p:nvPr>
            <p:ph idx="2" type="title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828" name="Google Shape;828;p93"/>
          <p:cNvCxnSpPr/>
          <p:nvPr/>
        </p:nvCxnSpPr>
        <p:spPr>
          <a:xfrm rot="10800000">
            <a:off x="719900" y="2400200"/>
            <a:ext cx="641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9" name="Google Shape;82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811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4"/>
          <p:cNvSpPr txBox="1"/>
          <p:nvPr>
            <p:ph type="title"/>
          </p:nvPr>
        </p:nvSpPr>
        <p:spPr>
          <a:xfrm>
            <a:off x="506175" y="330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Results: </a:t>
            </a:r>
            <a:r>
              <a:rPr lang="en" sz="2400"/>
              <a:t>top </a:t>
            </a:r>
            <a:r>
              <a:rPr lang="en" sz="2400"/>
              <a:t>10 out of 100 selected merchants</a:t>
            </a:r>
            <a:endParaRPr sz="2400"/>
          </a:p>
        </p:txBody>
      </p:sp>
      <p:pic>
        <p:nvPicPr>
          <p:cNvPr id="835" name="Google Shape;83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75" y="1043975"/>
            <a:ext cx="8006701" cy="36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5"/>
          <p:cNvSpPr txBox="1"/>
          <p:nvPr/>
        </p:nvSpPr>
        <p:spPr>
          <a:xfrm>
            <a:off x="4744400" y="2770200"/>
            <a:ext cx="34836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Top</a:t>
            </a: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 categories: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AutoNum type="arabicPeriod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Tent (17%): large amount of transactions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AutoNum type="arabicPeriod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Computer (11%): high average gain for single transaction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41" name="Google Shape;841;p95"/>
          <p:cNvSpPr txBox="1"/>
          <p:nvPr/>
        </p:nvSpPr>
        <p:spPr>
          <a:xfrm>
            <a:off x="403088" y="275050"/>
            <a:ext cx="7339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nybody"/>
                <a:ea typeface="Anybody"/>
                <a:cs typeface="Anybody"/>
                <a:sym typeface="Anybody"/>
              </a:rPr>
              <a:t>Top 100 merchants: by Segments and Categories</a:t>
            </a:r>
            <a:endParaRPr b="1" sz="2100"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842" name="Google Shape;84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0750"/>
            <a:ext cx="4178376" cy="418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95"/>
          <p:cNvSpPr/>
          <p:nvPr/>
        </p:nvSpPr>
        <p:spPr>
          <a:xfrm>
            <a:off x="3357675" y="4157575"/>
            <a:ext cx="1663800" cy="823200"/>
          </a:xfrm>
          <a:prstGeom prst="wedgeRoundRectCallout">
            <a:avLst>
              <a:gd fmla="val -77849" name="adj1"/>
              <a:gd fmla="val -122315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Inner circle: proportion by category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44" name="Google Shape;844;p95"/>
          <p:cNvSpPr txBox="1"/>
          <p:nvPr/>
        </p:nvSpPr>
        <p:spPr>
          <a:xfrm>
            <a:off x="4744400" y="1019688"/>
            <a:ext cx="34836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Top Segments: 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AutoNum type="arabicPeriod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Recreation (44%): 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The most common segment in the top 100 merchants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AutoNum type="arabicPeriod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Housing (19%): The second most common segment, frequent transactions are being made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45" name="Google Shape;845;p95"/>
          <p:cNvSpPr/>
          <p:nvPr/>
        </p:nvSpPr>
        <p:spPr>
          <a:xfrm>
            <a:off x="84300" y="4330675"/>
            <a:ext cx="1392300" cy="650100"/>
          </a:xfrm>
          <a:prstGeom prst="wedgeRoundRectCallout">
            <a:avLst>
              <a:gd fmla="val 25731" name="adj1"/>
              <a:gd fmla="val -86767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Outer 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circle: proportion by segments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12" y="1164525"/>
            <a:ext cx="6479626" cy="39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96"/>
          <p:cNvSpPr txBox="1"/>
          <p:nvPr/>
        </p:nvSpPr>
        <p:spPr>
          <a:xfrm>
            <a:off x="403088" y="275050"/>
            <a:ext cx="7339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nybody"/>
                <a:ea typeface="Anybody"/>
                <a:cs typeface="Anybody"/>
                <a:sym typeface="Anybody"/>
              </a:rPr>
              <a:t>To what extent did </a:t>
            </a:r>
            <a:r>
              <a:rPr b="1" lang="en" sz="2100">
                <a:latin typeface="Anybody"/>
                <a:ea typeface="Anybody"/>
                <a:cs typeface="Anybody"/>
                <a:sym typeface="Anybody"/>
              </a:rPr>
              <a:t> the features differentiate the merchants?</a:t>
            </a:r>
            <a:endParaRPr b="1" sz="21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852" name="Google Shape;852;p96"/>
          <p:cNvSpPr/>
          <p:nvPr/>
        </p:nvSpPr>
        <p:spPr>
          <a:xfrm>
            <a:off x="2947400" y="1748275"/>
            <a:ext cx="1890300" cy="953700"/>
          </a:xfrm>
          <a:prstGeom prst="wedgeRoundRectCallout">
            <a:avLst>
              <a:gd fmla="val -27194" name="adj1"/>
              <a:gd fmla="val 68520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 first 3 features made big difference from top merchants and others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53" name="Google Shape;853;p96"/>
          <p:cNvSpPr/>
          <p:nvPr/>
        </p:nvSpPr>
        <p:spPr>
          <a:xfrm flipH="1">
            <a:off x="2318000" y="2938675"/>
            <a:ext cx="296100" cy="423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54" name="Google Shape;854;p96"/>
          <p:cNvSpPr/>
          <p:nvPr/>
        </p:nvSpPr>
        <p:spPr>
          <a:xfrm flipH="1">
            <a:off x="3433700" y="3336150"/>
            <a:ext cx="296100" cy="21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55" name="Google Shape;855;p96"/>
          <p:cNvSpPr/>
          <p:nvPr/>
        </p:nvSpPr>
        <p:spPr>
          <a:xfrm flipH="1">
            <a:off x="4541575" y="3385525"/>
            <a:ext cx="296100" cy="216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56" name="Google Shape;856;p96"/>
          <p:cNvSpPr txBox="1"/>
          <p:nvPr/>
        </p:nvSpPr>
        <p:spPr>
          <a:xfrm>
            <a:off x="2546425" y="2792075"/>
            <a:ext cx="478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EA9999"/>
                </a:solidFill>
                <a:latin typeface="Albert Sans"/>
                <a:ea typeface="Albert Sans"/>
                <a:cs typeface="Albert Sans"/>
                <a:sym typeface="Albert Sans"/>
              </a:rPr>
              <a:t>×3</a:t>
            </a:r>
            <a:endParaRPr b="1" sz="1100">
              <a:solidFill>
                <a:srgbClr val="EA999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57" name="Google Shape;857;p96"/>
          <p:cNvSpPr txBox="1"/>
          <p:nvPr/>
        </p:nvSpPr>
        <p:spPr>
          <a:xfrm>
            <a:off x="3567675" y="3078125"/>
            <a:ext cx="478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EA9999"/>
                </a:solidFill>
                <a:latin typeface="Albert Sans"/>
                <a:ea typeface="Albert Sans"/>
                <a:cs typeface="Albert Sans"/>
                <a:sym typeface="Albert Sans"/>
              </a:rPr>
              <a:t>×2</a:t>
            </a:r>
            <a:endParaRPr b="1" sz="1100">
              <a:solidFill>
                <a:srgbClr val="EA999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58" name="Google Shape;858;p96"/>
          <p:cNvSpPr txBox="1"/>
          <p:nvPr/>
        </p:nvSpPr>
        <p:spPr>
          <a:xfrm>
            <a:off x="4623150" y="3103950"/>
            <a:ext cx="729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EA9999"/>
                </a:solidFill>
                <a:latin typeface="Albert Sans"/>
                <a:ea typeface="Albert Sans"/>
                <a:cs typeface="Albert Sans"/>
                <a:sym typeface="Albert Sans"/>
              </a:rPr>
              <a:t>×2.5</a:t>
            </a:r>
            <a:endParaRPr b="1" sz="1100">
              <a:solidFill>
                <a:srgbClr val="EA999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59" name="Google Shape;859;p96"/>
          <p:cNvSpPr/>
          <p:nvPr/>
        </p:nvSpPr>
        <p:spPr>
          <a:xfrm>
            <a:off x="6660025" y="946975"/>
            <a:ext cx="1890300" cy="953700"/>
          </a:xfrm>
          <a:prstGeom prst="wedgeRoundRectCallout">
            <a:avLst>
              <a:gd fmla="val -27194" name="adj1"/>
              <a:gd fmla="val 68520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Not much difference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</a:rPr>
              <a:t>→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Indicates that top 200 merchants are mostly trustful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Recap</a:t>
            </a:r>
            <a:endParaRPr/>
          </a:p>
        </p:txBody>
      </p:sp>
      <p:sp>
        <p:nvSpPr>
          <p:cNvPr id="406" name="Google Shape;406;p70"/>
          <p:cNvSpPr txBox="1"/>
          <p:nvPr>
            <p:ph idx="1" type="body"/>
          </p:nvPr>
        </p:nvSpPr>
        <p:spPr>
          <a:xfrm>
            <a:off x="471200" y="170045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24242"/>
                </a:solidFill>
              </a:rPr>
              <a:t>The Buy Now Pay Later (BNPL) Firm has begun offering a new “Pay in 5 Installments” feature and is going to onboard 100 merchants every year.</a:t>
            </a:r>
            <a:endParaRPr sz="1600">
              <a:solidFill>
                <a:srgbClr val="42424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24242"/>
                </a:solidFill>
              </a:rPr>
              <a:t>This project focuses on these tasks:</a:t>
            </a:r>
            <a:endParaRPr sz="1600">
              <a:solidFill>
                <a:srgbClr val="42424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Albert Sans"/>
              <a:buAutoNum type="arabicPeriod"/>
            </a:pPr>
            <a:r>
              <a:rPr lang="en" sz="1600">
                <a:solidFill>
                  <a:srgbClr val="424242"/>
                </a:solidFill>
              </a:rPr>
              <a:t>Assess the given and external datasets</a:t>
            </a:r>
            <a:endParaRPr sz="1600">
              <a:solidFill>
                <a:srgbClr val="42424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424242"/>
                </a:solidFill>
              </a:rPr>
              <a:t>Construct models to predict merchant’s features</a:t>
            </a:r>
            <a:endParaRPr sz="1600">
              <a:solidFill>
                <a:srgbClr val="42424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Albert Sans"/>
              <a:buAutoNum type="arabicPeriod"/>
            </a:pPr>
            <a:r>
              <a:rPr lang="en" sz="1600">
                <a:solidFill>
                  <a:srgbClr val="424242"/>
                </a:solidFill>
              </a:rPr>
              <a:t>Find best 100 merchants to trade with</a:t>
            </a:r>
            <a:endParaRPr sz="1600">
              <a:solidFill>
                <a:srgbClr val="424242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7"/>
          <p:cNvSpPr txBox="1"/>
          <p:nvPr>
            <p:ph type="title"/>
          </p:nvPr>
        </p:nvSpPr>
        <p:spPr>
          <a:xfrm>
            <a:off x="614834" y="1154213"/>
            <a:ext cx="5693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$ 23,000,000</a:t>
            </a:r>
            <a:endParaRPr sz="4200"/>
          </a:p>
        </p:txBody>
      </p:sp>
      <p:sp>
        <p:nvSpPr>
          <p:cNvPr id="865" name="Google Shape;865;p97"/>
          <p:cNvSpPr txBox="1"/>
          <p:nvPr>
            <p:ph idx="1" type="subTitle"/>
          </p:nvPr>
        </p:nvSpPr>
        <p:spPr>
          <a:xfrm>
            <a:off x="483788" y="840315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Predicted total gain for next year: </a:t>
            </a:r>
            <a:endParaRPr b="1" sz="1400"/>
          </a:p>
        </p:txBody>
      </p:sp>
      <p:sp>
        <p:nvSpPr>
          <p:cNvPr id="866" name="Google Shape;866;p97"/>
          <p:cNvSpPr txBox="1"/>
          <p:nvPr/>
        </p:nvSpPr>
        <p:spPr>
          <a:xfrm>
            <a:off x="403088" y="275050"/>
            <a:ext cx="7339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nybody"/>
                <a:ea typeface="Anybody"/>
                <a:cs typeface="Anybody"/>
                <a:sym typeface="Anybody"/>
              </a:rPr>
              <a:t>Top 100 merchants under our solution </a:t>
            </a:r>
            <a:r>
              <a:rPr b="1" lang="en" sz="2100">
                <a:latin typeface="Anybody"/>
                <a:ea typeface="Anybody"/>
                <a:cs typeface="Anybody"/>
                <a:sym typeface="Anybody"/>
              </a:rPr>
              <a:t>…</a:t>
            </a:r>
            <a:endParaRPr b="1" sz="21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867" name="Google Shape;867;p97"/>
          <p:cNvSpPr txBox="1"/>
          <p:nvPr>
            <p:ph type="title"/>
          </p:nvPr>
        </p:nvSpPr>
        <p:spPr>
          <a:xfrm>
            <a:off x="614824" y="2293575"/>
            <a:ext cx="4291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 </a:t>
            </a:r>
            <a:r>
              <a:rPr lang="en" sz="4200">
                <a:solidFill>
                  <a:srgbClr val="202124"/>
                </a:solidFill>
                <a:highlight>
                  <a:srgbClr val="FFFFFF"/>
                </a:highlight>
              </a:rPr>
              <a:t>&gt;</a:t>
            </a:r>
            <a:r>
              <a:rPr lang="en" sz="4200"/>
              <a:t> 24,0</a:t>
            </a:r>
            <a:r>
              <a:rPr lang="en" sz="4200"/>
              <a:t>00 </a:t>
            </a:r>
            <a:endParaRPr sz="4200"/>
          </a:p>
        </p:txBody>
      </p:sp>
      <p:sp>
        <p:nvSpPr>
          <p:cNvPr id="868" name="Google Shape;868;p97"/>
          <p:cNvSpPr txBox="1"/>
          <p:nvPr>
            <p:ph idx="1" type="subTitle"/>
          </p:nvPr>
        </p:nvSpPr>
        <p:spPr>
          <a:xfrm>
            <a:off x="507800" y="1979888"/>
            <a:ext cx="35856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Predicted total number of consumers: </a:t>
            </a:r>
            <a:endParaRPr b="1" sz="1400"/>
          </a:p>
        </p:txBody>
      </p:sp>
      <p:sp>
        <p:nvSpPr>
          <p:cNvPr id="869" name="Google Shape;869;p97"/>
          <p:cNvSpPr txBox="1"/>
          <p:nvPr>
            <p:ph idx="1" type="subTitle"/>
          </p:nvPr>
        </p:nvSpPr>
        <p:spPr>
          <a:xfrm>
            <a:off x="403100" y="4332150"/>
            <a:ext cx="6816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With all</a:t>
            </a:r>
            <a:r>
              <a:rPr b="1" lang="en" sz="1600"/>
              <a:t> merchants having reliability score greater than 0.99.</a:t>
            </a:r>
            <a:endParaRPr b="1" sz="1600"/>
          </a:p>
        </p:txBody>
      </p:sp>
      <p:sp>
        <p:nvSpPr>
          <p:cNvPr id="870" name="Google Shape;870;p97"/>
          <p:cNvSpPr txBox="1"/>
          <p:nvPr>
            <p:ph type="title"/>
          </p:nvPr>
        </p:nvSpPr>
        <p:spPr>
          <a:xfrm>
            <a:off x="614835" y="3432934"/>
            <a:ext cx="35049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</a:t>
            </a:r>
            <a:r>
              <a:rPr lang="en" sz="4200">
                <a:solidFill>
                  <a:srgbClr val="202124"/>
                </a:solidFill>
                <a:highlight>
                  <a:srgbClr val="FFFFFF"/>
                </a:highlight>
              </a:rPr>
              <a:t>&gt;</a:t>
            </a:r>
            <a:r>
              <a:rPr lang="en" sz="4000"/>
              <a:t> 3,700,000 </a:t>
            </a:r>
            <a:endParaRPr sz="4000"/>
          </a:p>
        </p:txBody>
      </p:sp>
      <p:sp>
        <p:nvSpPr>
          <p:cNvPr id="871" name="Google Shape;871;p97"/>
          <p:cNvSpPr txBox="1"/>
          <p:nvPr>
            <p:ph idx="1" type="subTitle"/>
          </p:nvPr>
        </p:nvSpPr>
        <p:spPr>
          <a:xfrm>
            <a:off x="483800" y="3119463"/>
            <a:ext cx="3504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Predicted total number of transactions: </a:t>
            </a:r>
            <a:endParaRPr b="1"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8"/>
          <p:cNvSpPr/>
          <p:nvPr/>
        </p:nvSpPr>
        <p:spPr>
          <a:xfrm>
            <a:off x="0" y="1731775"/>
            <a:ext cx="8508000" cy="2729700"/>
          </a:xfrm>
          <a:prstGeom prst="rect">
            <a:avLst/>
          </a:prstGeom>
          <a:solidFill>
            <a:srgbClr val="D9D2E9">
              <a:alpha val="3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77" name="Google Shape;877;p98"/>
          <p:cNvSpPr txBox="1"/>
          <p:nvPr>
            <p:ph type="title"/>
          </p:nvPr>
        </p:nvSpPr>
        <p:spPr>
          <a:xfrm>
            <a:off x="5928000" y="1876300"/>
            <a:ext cx="2404500" cy="7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Ease of customization</a:t>
            </a:r>
            <a:endParaRPr/>
          </a:p>
        </p:txBody>
      </p:sp>
      <p:sp>
        <p:nvSpPr>
          <p:cNvPr id="878" name="Google Shape;878;p98"/>
          <p:cNvSpPr txBox="1"/>
          <p:nvPr>
            <p:ph idx="2" type="title"/>
          </p:nvPr>
        </p:nvSpPr>
        <p:spPr>
          <a:xfrm>
            <a:off x="3709066" y="2044463"/>
            <a:ext cx="2404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Feasibility</a:t>
            </a:r>
            <a:endParaRPr/>
          </a:p>
        </p:txBody>
      </p:sp>
      <p:sp>
        <p:nvSpPr>
          <p:cNvPr id="879" name="Google Shape;879;p98"/>
          <p:cNvSpPr txBox="1"/>
          <p:nvPr>
            <p:ph idx="1" type="subTitle"/>
          </p:nvPr>
        </p:nvSpPr>
        <p:spPr>
          <a:xfrm>
            <a:off x="468775" y="2810275"/>
            <a:ext cx="24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Rather than using single measure, our ranking system takes into consideration about </a:t>
            </a:r>
            <a:r>
              <a:rPr lang="en" u="sng"/>
              <a:t>multiple important features</a:t>
            </a:r>
            <a:r>
              <a:rPr lang="en"/>
              <a:t> for the company’s sustainable growth and safety.</a:t>
            </a:r>
            <a:endParaRPr/>
          </a:p>
        </p:txBody>
      </p:sp>
      <p:sp>
        <p:nvSpPr>
          <p:cNvPr id="880" name="Google Shape;880;p98"/>
          <p:cNvSpPr txBox="1"/>
          <p:nvPr>
            <p:ph idx="3" type="subTitle"/>
          </p:nvPr>
        </p:nvSpPr>
        <p:spPr>
          <a:xfrm>
            <a:off x="3118516" y="2810275"/>
            <a:ext cx="24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Both the forecast model and the fraud detection model runs under </a:t>
            </a:r>
            <a:r>
              <a:rPr lang="en" u="sng"/>
              <a:t>feasible amount of time</a:t>
            </a:r>
            <a:r>
              <a:rPr lang="en"/>
              <a:t>. (i.e. &lt; 15 minutes)</a:t>
            </a:r>
            <a:endParaRPr/>
          </a:p>
        </p:txBody>
      </p:sp>
      <p:sp>
        <p:nvSpPr>
          <p:cNvPr id="881" name="Google Shape;881;p98"/>
          <p:cNvSpPr txBox="1"/>
          <p:nvPr>
            <p:ph idx="4" type="title"/>
          </p:nvPr>
        </p:nvSpPr>
        <p:spPr>
          <a:xfrm>
            <a:off x="714025" y="1876300"/>
            <a:ext cx="2404500" cy="7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Multi-criteria ranking system</a:t>
            </a:r>
            <a:endParaRPr/>
          </a:p>
        </p:txBody>
      </p:sp>
      <p:sp>
        <p:nvSpPr>
          <p:cNvPr id="882" name="Google Shape;882;p98"/>
          <p:cNvSpPr txBox="1"/>
          <p:nvPr>
            <p:ph idx="5" type="subTitle"/>
          </p:nvPr>
        </p:nvSpPr>
        <p:spPr>
          <a:xfrm>
            <a:off x="5768275" y="2810275"/>
            <a:ext cx="2404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Depending on the company goals / market situation, the </a:t>
            </a:r>
            <a:r>
              <a:rPr lang="en" u="sng"/>
              <a:t>feature weights</a:t>
            </a:r>
            <a:r>
              <a:rPr lang="en"/>
              <a:t> are easily customizable.</a:t>
            </a:r>
            <a:endParaRPr/>
          </a:p>
        </p:txBody>
      </p:sp>
      <p:sp>
        <p:nvSpPr>
          <p:cNvPr id="883" name="Google Shape;883;p98"/>
          <p:cNvSpPr txBox="1"/>
          <p:nvPr>
            <p:ph idx="6" type="title"/>
          </p:nvPr>
        </p:nvSpPr>
        <p:spPr>
          <a:xfrm>
            <a:off x="468775" y="371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Worth pursuing?</a:t>
            </a:r>
            <a:endParaRPr/>
          </a:p>
        </p:txBody>
      </p:sp>
      <p:grpSp>
        <p:nvGrpSpPr>
          <p:cNvPr id="884" name="Google Shape;884;p98"/>
          <p:cNvGrpSpPr/>
          <p:nvPr/>
        </p:nvGrpSpPr>
        <p:grpSpPr>
          <a:xfrm>
            <a:off x="290489" y="2044460"/>
            <a:ext cx="423535" cy="393606"/>
            <a:chOff x="6143375" y="1119225"/>
            <a:chExt cx="496175" cy="496225"/>
          </a:xfrm>
        </p:grpSpPr>
        <p:sp>
          <p:nvSpPr>
            <p:cNvPr id="885" name="Google Shape;885;p98"/>
            <p:cNvSpPr/>
            <p:nvPr/>
          </p:nvSpPr>
          <p:spPr>
            <a:xfrm>
              <a:off x="6377300" y="1177325"/>
              <a:ext cx="29075" cy="58900"/>
            </a:xfrm>
            <a:custGeom>
              <a:rect b="b" l="l" r="r" t="t"/>
              <a:pathLst>
                <a:path extrusionOk="0" h="2356" w="1163">
                  <a:moveTo>
                    <a:pt x="582" y="1"/>
                  </a:moveTo>
                  <a:cubicBezTo>
                    <a:pt x="261" y="1"/>
                    <a:pt x="1" y="263"/>
                    <a:pt x="1" y="582"/>
                  </a:cubicBezTo>
                  <a:lnTo>
                    <a:pt x="1" y="1774"/>
                  </a:lnTo>
                  <a:cubicBezTo>
                    <a:pt x="1" y="2093"/>
                    <a:pt x="261" y="2356"/>
                    <a:pt x="582" y="2356"/>
                  </a:cubicBezTo>
                  <a:cubicBezTo>
                    <a:pt x="900" y="2356"/>
                    <a:pt x="1163" y="2093"/>
                    <a:pt x="1163" y="1774"/>
                  </a:cubicBezTo>
                  <a:lnTo>
                    <a:pt x="1163" y="582"/>
                  </a:lnTo>
                  <a:cubicBezTo>
                    <a:pt x="1163" y="263"/>
                    <a:pt x="900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98"/>
            <p:cNvSpPr/>
            <p:nvPr/>
          </p:nvSpPr>
          <p:spPr>
            <a:xfrm>
              <a:off x="6377300" y="1265275"/>
              <a:ext cx="29075" cy="58825"/>
            </a:xfrm>
            <a:custGeom>
              <a:rect b="b" l="l" r="r" t="t"/>
              <a:pathLst>
                <a:path extrusionOk="0" h="2353" w="1163">
                  <a:moveTo>
                    <a:pt x="582" y="0"/>
                  </a:moveTo>
                  <a:cubicBezTo>
                    <a:pt x="261" y="0"/>
                    <a:pt x="1" y="260"/>
                    <a:pt x="1" y="581"/>
                  </a:cubicBezTo>
                  <a:lnTo>
                    <a:pt x="1" y="1771"/>
                  </a:lnTo>
                  <a:cubicBezTo>
                    <a:pt x="1" y="2120"/>
                    <a:pt x="261" y="2353"/>
                    <a:pt x="582" y="2353"/>
                  </a:cubicBezTo>
                  <a:cubicBezTo>
                    <a:pt x="900" y="2353"/>
                    <a:pt x="1163" y="2120"/>
                    <a:pt x="1163" y="1771"/>
                  </a:cubicBezTo>
                  <a:lnTo>
                    <a:pt x="1163" y="581"/>
                  </a:lnTo>
                  <a:cubicBezTo>
                    <a:pt x="1163" y="260"/>
                    <a:pt x="900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98"/>
            <p:cNvSpPr/>
            <p:nvPr/>
          </p:nvSpPr>
          <p:spPr>
            <a:xfrm>
              <a:off x="6377300" y="1353125"/>
              <a:ext cx="29075" cy="29100"/>
            </a:xfrm>
            <a:custGeom>
              <a:rect b="b" l="l" r="r" t="t"/>
              <a:pathLst>
                <a:path extrusionOk="0" h="1164" w="1163">
                  <a:moveTo>
                    <a:pt x="582" y="1"/>
                  </a:moveTo>
                  <a:cubicBezTo>
                    <a:pt x="261" y="1"/>
                    <a:pt x="1" y="264"/>
                    <a:pt x="1" y="582"/>
                  </a:cubicBezTo>
                  <a:cubicBezTo>
                    <a:pt x="1" y="931"/>
                    <a:pt x="261" y="1163"/>
                    <a:pt x="582" y="1163"/>
                  </a:cubicBezTo>
                  <a:cubicBezTo>
                    <a:pt x="900" y="1163"/>
                    <a:pt x="1163" y="931"/>
                    <a:pt x="1163" y="582"/>
                  </a:cubicBezTo>
                  <a:cubicBezTo>
                    <a:pt x="1163" y="264"/>
                    <a:pt x="900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98"/>
            <p:cNvSpPr/>
            <p:nvPr/>
          </p:nvSpPr>
          <p:spPr>
            <a:xfrm>
              <a:off x="6143375" y="1119225"/>
              <a:ext cx="496175" cy="496225"/>
            </a:xfrm>
            <a:custGeom>
              <a:rect b="b" l="l" r="r" t="t"/>
              <a:pathLst>
                <a:path extrusionOk="0" h="19849" w="19847">
                  <a:moveTo>
                    <a:pt x="4446" y="1162"/>
                  </a:moveTo>
                  <a:cubicBezTo>
                    <a:pt x="4562" y="1162"/>
                    <a:pt x="4650" y="1251"/>
                    <a:pt x="4650" y="1367"/>
                  </a:cubicBezTo>
                  <a:lnTo>
                    <a:pt x="4650" y="11479"/>
                  </a:lnTo>
                  <a:cubicBezTo>
                    <a:pt x="4650" y="11596"/>
                    <a:pt x="4562" y="11682"/>
                    <a:pt x="4446" y="11682"/>
                  </a:cubicBezTo>
                  <a:lnTo>
                    <a:pt x="1395" y="11682"/>
                  </a:lnTo>
                  <a:cubicBezTo>
                    <a:pt x="1279" y="11682"/>
                    <a:pt x="1163" y="11596"/>
                    <a:pt x="1163" y="11479"/>
                  </a:cubicBezTo>
                  <a:lnTo>
                    <a:pt x="1163" y="1367"/>
                  </a:lnTo>
                  <a:cubicBezTo>
                    <a:pt x="1163" y="1251"/>
                    <a:pt x="1279" y="1162"/>
                    <a:pt x="1395" y="1162"/>
                  </a:cubicBezTo>
                  <a:close/>
                  <a:moveTo>
                    <a:pt x="11478" y="1162"/>
                  </a:moveTo>
                  <a:cubicBezTo>
                    <a:pt x="11566" y="1162"/>
                    <a:pt x="11682" y="1251"/>
                    <a:pt x="11682" y="1367"/>
                  </a:cubicBezTo>
                  <a:lnTo>
                    <a:pt x="11682" y="11479"/>
                  </a:lnTo>
                  <a:cubicBezTo>
                    <a:pt x="11682" y="11596"/>
                    <a:pt x="11566" y="11682"/>
                    <a:pt x="11478" y="11682"/>
                  </a:cubicBezTo>
                  <a:lnTo>
                    <a:pt x="8398" y="11682"/>
                  </a:lnTo>
                  <a:cubicBezTo>
                    <a:pt x="8281" y="11682"/>
                    <a:pt x="8195" y="11596"/>
                    <a:pt x="8195" y="11479"/>
                  </a:cubicBezTo>
                  <a:lnTo>
                    <a:pt x="8195" y="1367"/>
                  </a:lnTo>
                  <a:cubicBezTo>
                    <a:pt x="8195" y="1251"/>
                    <a:pt x="8281" y="1162"/>
                    <a:pt x="8398" y="1162"/>
                  </a:cubicBezTo>
                  <a:close/>
                  <a:moveTo>
                    <a:pt x="18482" y="1162"/>
                  </a:moveTo>
                  <a:cubicBezTo>
                    <a:pt x="18598" y="1162"/>
                    <a:pt x="18684" y="1251"/>
                    <a:pt x="18684" y="1367"/>
                  </a:cubicBezTo>
                  <a:lnTo>
                    <a:pt x="18684" y="11479"/>
                  </a:lnTo>
                  <a:cubicBezTo>
                    <a:pt x="18684" y="11596"/>
                    <a:pt x="18598" y="11682"/>
                    <a:pt x="18482" y="11682"/>
                  </a:cubicBezTo>
                  <a:lnTo>
                    <a:pt x="15402" y="11682"/>
                  </a:lnTo>
                  <a:cubicBezTo>
                    <a:pt x="15286" y="11682"/>
                    <a:pt x="15197" y="11596"/>
                    <a:pt x="15197" y="11479"/>
                  </a:cubicBezTo>
                  <a:lnTo>
                    <a:pt x="15197" y="1367"/>
                  </a:lnTo>
                  <a:cubicBezTo>
                    <a:pt x="15197" y="1251"/>
                    <a:pt x="15286" y="1162"/>
                    <a:pt x="15402" y="1162"/>
                  </a:cubicBezTo>
                  <a:close/>
                  <a:moveTo>
                    <a:pt x="7033" y="7004"/>
                  </a:moveTo>
                  <a:lnTo>
                    <a:pt x="7033" y="11479"/>
                  </a:lnTo>
                  <a:cubicBezTo>
                    <a:pt x="7033" y="12235"/>
                    <a:pt x="7642" y="12844"/>
                    <a:pt x="8398" y="12844"/>
                  </a:cubicBezTo>
                  <a:lnTo>
                    <a:pt x="9358" y="12844"/>
                  </a:lnTo>
                  <a:lnTo>
                    <a:pt x="9358" y="16447"/>
                  </a:lnTo>
                  <a:cubicBezTo>
                    <a:pt x="8862" y="16622"/>
                    <a:pt x="8456" y="17029"/>
                    <a:pt x="8281" y="17524"/>
                  </a:cubicBezTo>
                  <a:lnTo>
                    <a:pt x="4562" y="17524"/>
                  </a:lnTo>
                  <a:cubicBezTo>
                    <a:pt x="4387" y="17029"/>
                    <a:pt x="3981" y="16622"/>
                    <a:pt x="3488" y="16447"/>
                  </a:cubicBezTo>
                  <a:lnTo>
                    <a:pt x="3488" y="12844"/>
                  </a:lnTo>
                  <a:lnTo>
                    <a:pt x="4446" y="12844"/>
                  </a:lnTo>
                  <a:cubicBezTo>
                    <a:pt x="5201" y="12844"/>
                    <a:pt x="5812" y="12235"/>
                    <a:pt x="5812" y="11479"/>
                  </a:cubicBezTo>
                  <a:lnTo>
                    <a:pt x="5812" y="7004"/>
                  </a:lnTo>
                  <a:close/>
                  <a:moveTo>
                    <a:pt x="14035" y="7004"/>
                  </a:moveTo>
                  <a:lnTo>
                    <a:pt x="14035" y="11479"/>
                  </a:lnTo>
                  <a:cubicBezTo>
                    <a:pt x="14035" y="12235"/>
                    <a:pt x="14646" y="12844"/>
                    <a:pt x="15402" y="12844"/>
                  </a:cubicBezTo>
                  <a:lnTo>
                    <a:pt x="16360" y="12844"/>
                  </a:lnTo>
                  <a:lnTo>
                    <a:pt x="16360" y="16447"/>
                  </a:lnTo>
                  <a:cubicBezTo>
                    <a:pt x="15867" y="16622"/>
                    <a:pt x="15488" y="17029"/>
                    <a:pt x="15286" y="17524"/>
                  </a:cubicBezTo>
                  <a:lnTo>
                    <a:pt x="11566" y="17524"/>
                  </a:lnTo>
                  <a:cubicBezTo>
                    <a:pt x="11392" y="17029"/>
                    <a:pt x="11013" y="16622"/>
                    <a:pt x="10520" y="16447"/>
                  </a:cubicBezTo>
                  <a:lnTo>
                    <a:pt x="10520" y="12844"/>
                  </a:lnTo>
                  <a:lnTo>
                    <a:pt x="11478" y="12844"/>
                  </a:lnTo>
                  <a:cubicBezTo>
                    <a:pt x="12233" y="12844"/>
                    <a:pt x="12845" y="12235"/>
                    <a:pt x="12845" y="11479"/>
                  </a:cubicBezTo>
                  <a:lnTo>
                    <a:pt x="12845" y="7004"/>
                  </a:lnTo>
                  <a:close/>
                  <a:moveTo>
                    <a:pt x="2907" y="17524"/>
                  </a:moveTo>
                  <a:cubicBezTo>
                    <a:pt x="3225" y="17524"/>
                    <a:pt x="3488" y="17784"/>
                    <a:pt x="3488" y="18105"/>
                  </a:cubicBezTo>
                  <a:cubicBezTo>
                    <a:pt x="3488" y="18423"/>
                    <a:pt x="3225" y="18686"/>
                    <a:pt x="2907" y="18686"/>
                  </a:cubicBezTo>
                  <a:cubicBezTo>
                    <a:pt x="2586" y="18686"/>
                    <a:pt x="2325" y="18423"/>
                    <a:pt x="2325" y="18105"/>
                  </a:cubicBezTo>
                  <a:cubicBezTo>
                    <a:pt x="2325" y="17784"/>
                    <a:pt x="2586" y="17524"/>
                    <a:pt x="2907" y="17524"/>
                  </a:cubicBezTo>
                  <a:close/>
                  <a:moveTo>
                    <a:pt x="9939" y="17524"/>
                  </a:moveTo>
                  <a:cubicBezTo>
                    <a:pt x="10257" y="17524"/>
                    <a:pt x="10520" y="17784"/>
                    <a:pt x="10520" y="18105"/>
                  </a:cubicBezTo>
                  <a:cubicBezTo>
                    <a:pt x="10520" y="18423"/>
                    <a:pt x="10257" y="18686"/>
                    <a:pt x="9939" y="18686"/>
                  </a:cubicBezTo>
                  <a:cubicBezTo>
                    <a:pt x="9618" y="18686"/>
                    <a:pt x="9358" y="18423"/>
                    <a:pt x="9358" y="18105"/>
                  </a:cubicBezTo>
                  <a:cubicBezTo>
                    <a:pt x="9358" y="17784"/>
                    <a:pt x="9618" y="17524"/>
                    <a:pt x="9939" y="17524"/>
                  </a:cubicBezTo>
                  <a:close/>
                  <a:moveTo>
                    <a:pt x="16941" y="17524"/>
                  </a:moveTo>
                  <a:cubicBezTo>
                    <a:pt x="17262" y="17524"/>
                    <a:pt x="17522" y="17784"/>
                    <a:pt x="17522" y="18105"/>
                  </a:cubicBezTo>
                  <a:cubicBezTo>
                    <a:pt x="17522" y="18423"/>
                    <a:pt x="17262" y="18686"/>
                    <a:pt x="16941" y="18686"/>
                  </a:cubicBezTo>
                  <a:cubicBezTo>
                    <a:pt x="16622" y="18686"/>
                    <a:pt x="16360" y="18423"/>
                    <a:pt x="16360" y="18105"/>
                  </a:cubicBezTo>
                  <a:cubicBezTo>
                    <a:pt x="16360" y="17784"/>
                    <a:pt x="16622" y="17524"/>
                    <a:pt x="16941" y="17524"/>
                  </a:cubicBezTo>
                  <a:close/>
                  <a:moveTo>
                    <a:pt x="1395" y="0"/>
                  </a:moveTo>
                  <a:cubicBezTo>
                    <a:pt x="640" y="0"/>
                    <a:pt x="1" y="611"/>
                    <a:pt x="1" y="1367"/>
                  </a:cubicBezTo>
                  <a:lnTo>
                    <a:pt x="1" y="11479"/>
                  </a:lnTo>
                  <a:cubicBezTo>
                    <a:pt x="1" y="12235"/>
                    <a:pt x="640" y="12844"/>
                    <a:pt x="1395" y="12844"/>
                  </a:cubicBezTo>
                  <a:lnTo>
                    <a:pt x="2325" y="12844"/>
                  </a:lnTo>
                  <a:lnTo>
                    <a:pt x="2325" y="16447"/>
                  </a:lnTo>
                  <a:cubicBezTo>
                    <a:pt x="1656" y="16680"/>
                    <a:pt x="1163" y="17349"/>
                    <a:pt x="1163" y="18105"/>
                  </a:cubicBezTo>
                  <a:cubicBezTo>
                    <a:pt x="1163" y="19063"/>
                    <a:pt x="1946" y="19848"/>
                    <a:pt x="2907" y="19848"/>
                  </a:cubicBezTo>
                  <a:cubicBezTo>
                    <a:pt x="3662" y="19848"/>
                    <a:pt x="4329" y="19353"/>
                    <a:pt x="4562" y="18686"/>
                  </a:cubicBezTo>
                  <a:lnTo>
                    <a:pt x="8281" y="18686"/>
                  </a:lnTo>
                  <a:cubicBezTo>
                    <a:pt x="8514" y="19353"/>
                    <a:pt x="9183" y="19848"/>
                    <a:pt x="9939" y="19848"/>
                  </a:cubicBezTo>
                  <a:cubicBezTo>
                    <a:pt x="10694" y="19848"/>
                    <a:pt x="11334" y="19353"/>
                    <a:pt x="11566" y="18686"/>
                  </a:cubicBezTo>
                  <a:lnTo>
                    <a:pt x="15286" y="18686"/>
                  </a:lnTo>
                  <a:cubicBezTo>
                    <a:pt x="15546" y="19353"/>
                    <a:pt x="16185" y="19848"/>
                    <a:pt x="16941" y="19848"/>
                  </a:cubicBezTo>
                  <a:cubicBezTo>
                    <a:pt x="17901" y="19848"/>
                    <a:pt x="18684" y="19063"/>
                    <a:pt x="18684" y="18105"/>
                  </a:cubicBezTo>
                  <a:cubicBezTo>
                    <a:pt x="18684" y="17349"/>
                    <a:pt x="18192" y="16680"/>
                    <a:pt x="17522" y="16447"/>
                  </a:cubicBezTo>
                  <a:lnTo>
                    <a:pt x="17522" y="12844"/>
                  </a:lnTo>
                  <a:lnTo>
                    <a:pt x="18482" y="12844"/>
                  </a:lnTo>
                  <a:cubicBezTo>
                    <a:pt x="19238" y="12844"/>
                    <a:pt x="19847" y="12235"/>
                    <a:pt x="19847" y="11479"/>
                  </a:cubicBezTo>
                  <a:lnTo>
                    <a:pt x="19847" y="1367"/>
                  </a:lnTo>
                  <a:cubicBezTo>
                    <a:pt x="19847" y="611"/>
                    <a:pt x="19238" y="0"/>
                    <a:pt x="18482" y="0"/>
                  </a:cubicBezTo>
                  <a:lnTo>
                    <a:pt x="15402" y="0"/>
                  </a:lnTo>
                  <a:cubicBezTo>
                    <a:pt x="14646" y="0"/>
                    <a:pt x="14035" y="611"/>
                    <a:pt x="14035" y="1367"/>
                  </a:cubicBezTo>
                  <a:lnTo>
                    <a:pt x="14035" y="5842"/>
                  </a:lnTo>
                  <a:lnTo>
                    <a:pt x="12845" y="5842"/>
                  </a:lnTo>
                  <a:lnTo>
                    <a:pt x="12845" y="1367"/>
                  </a:lnTo>
                  <a:cubicBezTo>
                    <a:pt x="12845" y="611"/>
                    <a:pt x="12233" y="0"/>
                    <a:pt x="11478" y="0"/>
                  </a:cubicBezTo>
                  <a:lnTo>
                    <a:pt x="8398" y="0"/>
                  </a:lnTo>
                  <a:cubicBezTo>
                    <a:pt x="7642" y="0"/>
                    <a:pt x="7033" y="611"/>
                    <a:pt x="7033" y="1367"/>
                  </a:cubicBezTo>
                  <a:lnTo>
                    <a:pt x="7033" y="5842"/>
                  </a:lnTo>
                  <a:lnTo>
                    <a:pt x="5812" y="5842"/>
                  </a:lnTo>
                  <a:lnTo>
                    <a:pt x="5812" y="1367"/>
                  </a:lnTo>
                  <a:cubicBezTo>
                    <a:pt x="5812" y="611"/>
                    <a:pt x="5201" y="0"/>
                    <a:pt x="4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98"/>
            <p:cNvSpPr/>
            <p:nvPr/>
          </p:nvSpPr>
          <p:spPr>
            <a:xfrm>
              <a:off x="6552350" y="1177325"/>
              <a:ext cx="29100" cy="58900"/>
            </a:xfrm>
            <a:custGeom>
              <a:rect b="b" l="l" r="r" t="t"/>
              <a:pathLst>
                <a:path extrusionOk="0" h="2356" w="1164">
                  <a:moveTo>
                    <a:pt x="582" y="1"/>
                  </a:moveTo>
                  <a:cubicBezTo>
                    <a:pt x="263" y="1"/>
                    <a:pt x="1" y="263"/>
                    <a:pt x="1" y="582"/>
                  </a:cubicBezTo>
                  <a:lnTo>
                    <a:pt x="1" y="1774"/>
                  </a:lnTo>
                  <a:cubicBezTo>
                    <a:pt x="1" y="2093"/>
                    <a:pt x="263" y="2356"/>
                    <a:pt x="582" y="2356"/>
                  </a:cubicBezTo>
                  <a:cubicBezTo>
                    <a:pt x="903" y="2356"/>
                    <a:pt x="1163" y="2093"/>
                    <a:pt x="1163" y="1774"/>
                  </a:cubicBezTo>
                  <a:lnTo>
                    <a:pt x="1163" y="582"/>
                  </a:lnTo>
                  <a:cubicBezTo>
                    <a:pt x="1163" y="263"/>
                    <a:pt x="903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98"/>
            <p:cNvSpPr/>
            <p:nvPr/>
          </p:nvSpPr>
          <p:spPr>
            <a:xfrm>
              <a:off x="6552350" y="1265275"/>
              <a:ext cx="29100" cy="58825"/>
            </a:xfrm>
            <a:custGeom>
              <a:rect b="b" l="l" r="r" t="t"/>
              <a:pathLst>
                <a:path extrusionOk="0" h="2353" w="1164">
                  <a:moveTo>
                    <a:pt x="582" y="0"/>
                  </a:moveTo>
                  <a:cubicBezTo>
                    <a:pt x="263" y="0"/>
                    <a:pt x="1" y="260"/>
                    <a:pt x="1" y="581"/>
                  </a:cubicBezTo>
                  <a:lnTo>
                    <a:pt x="1" y="1771"/>
                  </a:lnTo>
                  <a:cubicBezTo>
                    <a:pt x="1" y="2120"/>
                    <a:pt x="263" y="2353"/>
                    <a:pt x="582" y="2353"/>
                  </a:cubicBezTo>
                  <a:cubicBezTo>
                    <a:pt x="903" y="2353"/>
                    <a:pt x="1163" y="2120"/>
                    <a:pt x="1163" y="1771"/>
                  </a:cubicBezTo>
                  <a:lnTo>
                    <a:pt x="1163" y="581"/>
                  </a:lnTo>
                  <a:cubicBezTo>
                    <a:pt x="1163" y="260"/>
                    <a:pt x="903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98"/>
            <p:cNvSpPr/>
            <p:nvPr/>
          </p:nvSpPr>
          <p:spPr>
            <a:xfrm>
              <a:off x="6552350" y="1353125"/>
              <a:ext cx="29100" cy="29100"/>
            </a:xfrm>
            <a:custGeom>
              <a:rect b="b" l="l" r="r" t="t"/>
              <a:pathLst>
                <a:path extrusionOk="0" h="1164" w="1164">
                  <a:moveTo>
                    <a:pt x="582" y="1"/>
                  </a:moveTo>
                  <a:cubicBezTo>
                    <a:pt x="263" y="1"/>
                    <a:pt x="1" y="264"/>
                    <a:pt x="1" y="582"/>
                  </a:cubicBezTo>
                  <a:cubicBezTo>
                    <a:pt x="1" y="931"/>
                    <a:pt x="263" y="1163"/>
                    <a:pt x="582" y="1163"/>
                  </a:cubicBezTo>
                  <a:cubicBezTo>
                    <a:pt x="903" y="1163"/>
                    <a:pt x="1163" y="931"/>
                    <a:pt x="1163" y="582"/>
                  </a:cubicBezTo>
                  <a:cubicBezTo>
                    <a:pt x="1163" y="264"/>
                    <a:pt x="903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98"/>
            <p:cNvSpPr/>
            <p:nvPr/>
          </p:nvSpPr>
          <p:spPr>
            <a:xfrm>
              <a:off x="6201500" y="1177325"/>
              <a:ext cx="29075" cy="58900"/>
            </a:xfrm>
            <a:custGeom>
              <a:rect b="b" l="l" r="r" t="t"/>
              <a:pathLst>
                <a:path extrusionOk="0" h="2356" w="1163">
                  <a:moveTo>
                    <a:pt x="582" y="1"/>
                  </a:moveTo>
                  <a:cubicBezTo>
                    <a:pt x="261" y="1"/>
                    <a:pt x="0" y="263"/>
                    <a:pt x="0" y="582"/>
                  </a:cubicBezTo>
                  <a:lnTo>
                    <a:pt x="0" y="1774"/>
                  </a:lnTo>
                  <a:cubicBezTo>
                    <a:pt x="0" y="2093"/>
                    <a:pt x="261" y="2356"/>
                    <a:pt x="582" y="2356"/>
                  </a:cubicBezTo>
                  <a:cubicBezTo>
                    <a:pt x="900" y="2356"/>
                    <a:pt x="1163" y="2093"/>
                    <a:pt x="1163" y="1774"/>
                  </a:cubicBezTo>
                  <a:lnTo>
                    <a:pt x="1163" y="582"/>
                  </a:lnTo>
                  <a:cubicBezTo>
                    <a:pt x="1163" y="263"/>
                    <a:pt x="900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98"/>
            <p:cNvSpPr/>
            <p:nvPr/>
          </p:nvSpPr>
          <p:spPr>
            <a:xfrm>
              <a:off x="6201500" y="1265275"/>
              <a:ext cx="29075" cy="58825"/>
            </a:xfrm>
            <a:custGeom>
              <a:rect b="b" l="l" r="r" t="t"/>
              <a:pathLst>
                <a:path extrusionOk="0" h="2353" w="1163">
                  <a:moveTo>
                    <a:pt x="582" y="0"/>
                  </a:moveTo>
                  <a:cubicBezTo>
                    <a:pt x="261" y="0"/>
                    <a:pt x="0" y="260"/>
                    <a:pt x="0" y="581"/>
                  </a:cubicBezTo>
                  <a:lnTo>
                    <a:pt x="0" y="1771"/>
                  </a:lnTo>
                  <a:cubicBezTo>
                    <a:pt x="0" y="2120"/>
                    <a:pt x="261" y="2353"/>
                    <a:pt x="582" y="2353"/>
                  </a:cubicBezTo>
                  <a:cubicBezTo>
                    <a:pt x="900" y="2353"/>
                    <a:pt x="1163" y="2120"/>
                    <a:pt x="1163" y="1771"/>
                  </a:cubicBezTo>
                  <a:lnTo>
                    <a:pt x="1163" y="581"/>
                  </a:lnTo>
                  <a:cubicBezTo>
                    <a:pt x="1163" y="260"/>
                    <a:pt x="900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98"/>
            <p:cNvSpPr/>
            <p:nvPr/>
          </p:nvSpPr>
          <p:spPr>
            <a:xfrm>
              <a:off x="6201500" y="1353125"/>
              <a:ext cx="29075" cy="29100"/>
            </a:xfrm>
            <a:custGeom>
              <a:rect b="b" l="l" r="r" t="t"/>
              <a:pathLst>
                <a:path extrusionOk="0" h="1164" w="1163">
                  <a:moveTo>
                    <a:pt x="582" y="1"/>
                  </a:moveTo>
                  <a:cubicBezTo>
                    <a:pt x="261" y="1"/>
                    <a:pt x="0" y="264"/>
                    <a:pt x="0" y="582"/>
                  </a:cubicBezTo>
                  <a:cubicBezTo>
                    <a:pt x="0" y="931"/>
                    <a:pt x="261" y="1163"/>
                    <a:pt x="582" y="1163"/>
                  </a:cubicBezTo>
                  <a:cubicBezTo>
                    <a:pt x="900" y="1163"/>
                    <a:pt x="1163" y="931"/>
                    <a:pt x="1163" y="582"/>
                  </a:cubicBezTo>
                  <a:cubicBezTo>
                    <a:pt x="1163" y="264"/>
                    <a:pt x="900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98"/>
          <p:cNvGrpSpPr/>
          <p:nvPr/>
        </p:nvGrpSpPr>
        <p:grpSpPr>
          <a:xfrm>
            <a:off x="5523035" y="2071174"/>
            <a:ext cx="340168" cy="340168"/>
            <a:chOff x="2676100" y="832575"/>
            <a:chExt cx="483125" cy="483125"/>
          </a:xfrm>
        </p:grpSpPr>
        <p:sp>
          <p:nvSpPr>
            <p:cNvPr id="896" name="Google Shape;896;p98"/>
            <p:cNvSpPr/>
            <p:nvPr/>
          </p:nvSpPr>
          <p:spPr>
            <a:xfrm>
              <a:off x="2676100" y="83257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" name="Google Shape;897;p98"/>
            <p:cNvSpPr/>
            <p:nvPr/>
          </p:nvSpPr>
          <p:spPr>
            <a:xfrm>
              <a:off x="2762000" y="91847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" name="Google Shape;898;p98"/>
            <p:cNvSpPr/>
            <p:nvPr/>
          </p:nvSpPr>
          <p:spPr>
            <a:xfrm>
              <a:off x="2810775" y="975075"/>
              <a:ext cx="206025" cy="198150"/>
            </a:xfrm>
            <a:custGeom>
              <a:rect b="b" l="l" r="r" t="t"/>
              <a:pathLst>
                <a:path extrusionOk="0" h="7926" w="8241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9" name="Google Shape;899;p98"/>
          <p:cNvGrpSpPr/>
          <p:nvPr/>
        </p:nvGrpSpPr>
        <p:grpSpPr>
          <a:xfrm>
            <a:off x="3312134" y="2054677"/>
            <a:ext cx="396931" cy="373147"/>
            <a:chOff x="-42804750" y="1949600"/>
            <a:chExt cx="337125" cy="316925"/>
          </a:xfrm>
        </p:grpSpPr>
        <p:sp>
          <p:nvSpPr>
            <p:cNvPr id="900" name="Google Shape;900;p98"/>
            <p:cNvSpPr/>
            <p:nvPr/>
          </p:nvSpPr>
          <p:spPr>
            <a:xfrm>
              <a:off x="-42731500" y="2013125"/>
              <a:ext cx="189825" cy="189900"/>
            </a:xfrm>
            <a:custGeom>
              <a:rect b="b" l="l" r="r" t="t"/>
              <a:pathLst>
                <a:path extrusionOk="0" h="7596" w="7593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98"/>
            <p:cNvSpPr/>
            <p:nvPr/>
          </p:nvSpPr>
          <p:spPr>
            <a:xfrm>
              <a:off x="-42804750" y="1949600"/>
              <a:ext cx="337125" cy="316925"/>
            </a:xfrm>
            <a:custGeom>
              <a:rect b="b" l="l" r="r" t="t"/>
              <a:pathLst>
                <a:path extrusionOk="0" h="12677" w="13485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98"/>
            <p:cNvSpPr/>
            <p:nvPr/>
          </p:nvSpPr>
          <p:spPr>
            <a:xfrm>
              <a:off x="-42644075" y="2060025"/>
              <a:ext cx="59100" cy="65400"/>
            </a:xfrm>
            <a:custGeom>
              <a:rect b="b" l="l" r="r" t="t"/>
              <a:pathLst>
                <a:path extrusionOk="0" h="2616" w="2364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99"/>
          <p:cNvPicPr preferRelativeResize="0"/>
          <p:nvPr/>
        </p:nvPicPr>
        <p:blipFill rotWithShape="1">
          <a:blip r:embed="rId3">
            <a:alphaModFix amt="72000"/>
          </a:blip>
          <a:srcRect b="0" l="39932" r="0" t="0"/>
          <a:stretch/>
        </p:blipFill>
        <p:spPr>
          <a:xfrm>
            <a:off x="0" y="0"/>
            <a:ext cx="464556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9"/>
          <p:cNvSpPr txBox="1"/>
          <p:nvPr>
            <p:ph idx="4294967295" type="title"/>
          </p:nvPr>
        </p:nvSpPr>
        <p:spPr>
          <a:xfrm>
            <a:off x="4418900" y="354775"/>
            <a:ext cx="40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nybody"/>
                <a:ea typeface="Anybody"/>
                <a:cs typeface="Anybody"/>
                <a:sym typeface="Anybody"/>
              </a:rPr>
              <a:t>Conclusion</a:t>
            </a:r>
            <a:endParaRPr b="1" sz="3400"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909" name="Google Shape;909;p99"/>
          <p:cNvSpPr txBox="1"/>
          <p:nvPr/>
        </p:nvSpPr>
        <p:spPr>
          <a:xfrm>
            <a:off x="4960625" y="1283050"/>
            <a:ext cx="38976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Choice 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of merchants is crucial for the growth of the firm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Our solution provides a framework indicating merchants with greatest profitability and safety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●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The models can be further refined upon the accumulation of data over years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0"/>
          <p:cNvSpPr txBox="1"/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15" name="Google Shape;915;p100"/>
          <p:cNvSpPr txBox="1"/>
          <p:nvPr>
            <p:ph idx="1" type="subTitle"/>
          </p:nvPr>
        </p:nvSpPr>
        <p:spPr>
          <a:xfrm>
            <a:off x="2973125" y="2225822"/>
            <a:ext cx="48924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Anybody SemiBold"/>
                <a:ea typeface="Anybody SemiBold"/>
                <a:cs typeface="Anybody SemiBold"/>
                <a:sym typeface="Anybody SemiBold"/>
              </a:rPr>
              <a:t>Do you have any questions?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cxnSp>
        <p:nvCxnSpPr>
          <p:cNvPr id="916" name="Google Shape;916;p100"/>
          <p:cNvCxnSpPr/>
          <p:nvPr/>
        </p:nvCxnSpPr>
        <p:spPr>
          <a:xfrm>
            <a:off x="2468800" y="3562475"/>
            <a:ext cx="672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7" name="Google Shape;917;p100"/>
          <p:cNvSpPr/>
          <p:nvPr/>
        </p:nvSpPr>
        <p:spPr>
          <a:xfrm>
            <a:off x="2945225" y="3725725"/>
            <a:ext cx="4948200" cy="45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2" name="Google Shape;922;p101"/>
          <p:cNvGraphicFramePr/>
          <p:nvPr/>
        </p:nvGraphicFramePr>
        <p:xfrm>
          <a:off x="719975" y="1403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{6A9EB418-BEA3-4894-B50D-8167432FCC8A}</a:tableStyleId>
              </a:tblPr>
              <a:tblGrid>
                <a:gridCol w="883200"/>
                <a:gridCol w="2968800"/>
                <a:gridCol w="2968900"/>
              </a:tblGrid>
              <a:tr h="52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12F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12F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Segment</a:t>
                      </a:r>
                      <a:endParaRPr b="1"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Category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1</a:t>
                      </a:r>
                      <a:endParaRPr sz="20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12F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Recreational</a:t>
                      </a:r>
                      <a:endParaRPr b="1"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Hobby, books, tent, gift, music, florists, artist supply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2</a:t>
                      </a:r>
                      <a:endParaRPr sz="20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12F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Housing</a:t>
                      </a:r>
                      <a:endParaRPr b="1"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Equipment, furniture, garden, bicycle, motor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3</a:t>
                      </a:r>
                      <a:endParaRPr sz="20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12F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IT</a:t>
                      </a:r>
                      <a:endParaRPr b="1"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Computer, telecom, cable, digital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4</a:t>
                      </a:r>
                      <a:endParaRPr sz="20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12F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Luxury</a:t>
                      </a:r>
                      <a:endParaRPr b="1"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Antique, art, jewellery, watch 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5</a:t>
                      </a:r>
                      <a:endParaRPr sz="20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12F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12F2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Daily</a:t>
                      </a:r>
                      <a:endParaRPr b="1"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Health, shoe, stationery, opticians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3" name="Google Shape;923;p1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Appendix 1: Merchant segments and categories</a:t>
            </a:r>
            <a:endParaRPr sz="2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2"/>
          <p:cNvSpPr txBox="1"/>
          <p:nvPr>
            <p:ph idx="6" type="title"/>
          </p:nvPr>
        </p:nvSpPr>
        <p:spPr>
          <a:xfrm>
            <a:off x="464325" y="314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Appendix 2: missing months imputation with ARIMA Model</a:t>
            </a:r>
            <a:endParaRPr sz="2000"/>
          </a:p>
        </p:txBody>
      </p:sp>
      <p:pic>
        <p:nvPicPr>
          <p:cNvPr id="929" name="Google Shape;92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00" y="1790000"/>
            <a:ext cx="3551801" cy="219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175" y="1790000"/>
            <a:ext cx="3455725" cy="213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1" name="Google Shape;931;p102"/>
          <p:cNvCxnSpPr/>
          <p:nvPr/>
        </p:nvCxnSpPr>
        <p:spPr>
          <a:xfrm>
            <a:off x="3678550" y="1870600"/>
            <a:ext cx="1500" cy="181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102"/>
          <p:cNvCxnSpPr/>
          <p:nvPr/>
        </p:nvCxnSpPr>
        <p:spPr>
          <a:xfrm>
            <a:off x="7556700" y="1888250"/>
            <a:ext cx="2400" cy="177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33" name="Google Shape;933;p102"/>
          <p:cNvSpPr/>
          <p:nvPr/>
        </p:nvSpPr>
        <p:spPr>
          <a:xfrm>
            <a:off x="6326025" y="887513"/>
            <a:ext cx="1842300" cy="767400"/>
          </a:xfrm>
          <a:prstGeom prst="wedgeRoundRectCallout">
            <a:avLst>
              <a:gd fmla="val 29969" name="adj1"/>
              <a:gd fmla="val 74272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Data from 2022/11~12  has been imputed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4" name="Google Shape;934;p102"/>
          <p:cNvSpPr txBox="1"/>
          <p:nvPr/>
        </p:nvSpPr>
        <p:spPr>
          <a:xfrm>
            <a:off x="319500" y="1148400"/>
            <a:ext cx="42126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lbert Sans"/>
                <a:ea typeface="Albert Sans"/>
                <a:cs typeface="Albert Sans"/>
                <a:sym typeface="Albert Sans"/>
              </a:rPr>
              <a:t>Ex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: total user count imputation for 2 merchants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3"/>
          <p:cNvSpPr txBox="1"/>
          <p:nvPr>
            <p:ph type="title"/>
          </p:nvPr>
        </p:nvSpPr>
        <p:spPr>
          <a:xfrm>
            <a:off x="47402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Appendix 3:  Linear Model performance</a:t>
            </a:r>
            <a:endParaRPr sz="2500"/>
          </a:p>
        </p:txBody>
      </p:sp>
      <p:graphicFrame>
        <p:nvGraphicFramePr>
          <p:cNvPr id="940" name="Google Shape;940;p103"/>
          <p:cNvGraphicFramePr/>
          <p:nvPr/>
        </p:nvGraphicFramePr>
        <p:xfrm>
          <a:off x="474025" y="196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{6A9EB418-BEA3-4894-B50D-8167432FCC8A}</a:tableStyleId>
              </a:tblPr>
              <a:tblGrid>
                <a:gridCol w="2485750"/>
                <a:gridCol w="1528900"/>
                <a:gridCol w="1716900"/>
                <a:gridCol w="1507450"/>
              </a:tblGrid>
              <a:tr h="35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Adj R-squared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P-value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Revenue prediction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17606.85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2.2e-16 ***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count prediction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38.76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0.9999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&lt; 2.2e-16 ***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Transaction count prediction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40.25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&lt; 2.2e-16 ***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graphicFrame>
        <p:nvGraphicFramePr>
          <p:cNvPr id="412" name="Google Shape;412;p71"/>
          <p:cNvGraphicFramePr/>
          <p:nvPr/>
        </p:nvGraphicFramePr>
        <p:xfrm>
          <a:off x="720075" y="1301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{6A9EB418-BEA3-4894-B50D-8167432FCC8A}</a:tableStyleId>
              </a:tblPr>
              <a:tblGrid>
                <a:gridCol w="676225"/>
                <a:gridCol w="676225"/>
                <a:gridCol w="1450625"/>
                <a:gridCol w="806525"/>
                <a:gridCol w="553750"/>
                <a:gridCol w="593425"/>
                <a:gridCol w="603325"/>
                <a:gridCol w="563650"/>
                <a:gridCol w="542075"/>
                <a:gridCol w="585225"/>
                <a:gridCol w="514050"/>
              </a:tblGrid>
              <a:tr h="3636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Steps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Sprint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6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ybody SemiBold"/>
                          <a:ea typeface="Anybody SemiBold"/>
                          <a:cs typeface="Anybody SemiBold"/>
                          <a:sym typeface="Anybody SemiBold"/>
                        </a:rPr>
                        <a:t>7</a:t>
                      </a:r>
                      <a:endParaRPr sz="1200">
                        <a:solidFill>
                          <a:schemeClr val="dk1"/>
                        </a:solidFill>
                        <a:latin typeface="Anybody SemiBold"/>
                        <a:ea typeface="Anybody SemiBold"/>
                        <a:cs typeface="Anybody SemiBold"/>
                        <a:sym typeface="Anybody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6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1. Preliminary Analysis - 15h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8" rowSpan="8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Encode Sans Semi Condensed"/>
                        <a:ea typeface="Encode Sans Semi Condensed"/>
                        <a:cs typeface="Encode Sans Semi Condensed"/>
                        <a:sym typeface="Encode Sans Semi Condense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8" hMerge="1"/>
                <a:tc rowSpan="8" hMerge="1"/>
                <a:tc rowSpan="8" hMerge="1"/>
                <a:tc rowSpan="8" hMerge="1"/>
                <a:tc rowSpan="8" hMerge="1"/>
                <a:tc rowSpan="8" hMerge="1"/>
                <a:tc rowSpan="8" hMerge="1"/>
              </a:tr>
              <a:tr h="3636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2. Outlier Analysis - 10h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8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</a:tr>
              <a:tr h="3636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3. Geospatial Visualizations - 10h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8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</a:tr>
              <a:tr h="3636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4. Feature Engineering - 10h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8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</a:tr>
              <a:tr h="3636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5. Modelling - 25h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8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</a:tr>
              <a:tr h="3636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6. Ranking System - 20h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8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</a:tr>
              <a:tr h="3636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7. Result Analysis - 20h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8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</a:tr>
              <a:tr h="3636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8. Prepare Presentation - 10h</a:t>
                      </a:r>
                      <a:endParaRPr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F3D3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8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</a:tr>
            </a:tbl>
          </a:graphicData>
        </a:graphic>
      </p:graphicFrame>
      <p:sp>
        <p:nvSpPr>
          <p:cNvPr id="413" name="Google Shape;413;p71"/>
          <p:cNvSpPr/>
          <p:nvPr/>
        </p:nvSpPr>
        <p:spPr>
          <a:xfrm>
            <a:off x="5476850" y="2865450"/>
            <a:ext cx="1173300" cy="144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71"/>
          <p:cNvSpPr/>
          <p:nvPr/>
        </p:nvSpPr>
        <p:spPr>
          <a:xfrm>
            <a:off x="5578375" y="1875300"/>
            <a:ext cx="192900" cy="720000"/>
          </a:xfrm>
          <a:prstGeom prst="rightBracke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71"/>
          <p:cNvSpPr/>
          <p:nvPr/>
        </p:nvSpPr>
        <p:spPr>
          <a:xfrm>
            <a:off x="7222875" y="3955550"/>
            <a:ext cx="1062300" cy="144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71"/>
          <p:cNvSpPr/>
          <p:nvPr/>
        </p:nvSpPr>
        <p:spPr>
          <a:xfrm rot="10800000">
            <a:off x="5127050" y="2907375"/>
            <a:ext cx="192900" cy="720000"/>
          </a:xfrm>
          <a:prstGeom prst="rightBracke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1"/>
          <p:cNvSpPr txBox="1"/>
          <p:nvPr/>
        </p:nvSpPr>
        <p:spPr>
          <a:xfrm>
            <a:off x="3597650" y="3078225"/>
            <a:ext cx="152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Modelling</a:t>
            </a:r>
            <a:endParaRPr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418" name="Google Shape;418;p71"/>
          <p:cNvSpPr/>
          <p:nvPr/>
        </p:nvSpPr>
        <p:spPr>
          <a:xfrm>
            <a:off x="4414550" y="1791450"/>
            <a:ext cx="1062300" cy="144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71"/>
          <p:cNvSpPr txBox="1"/>
          <p:nvPr/>
        </p:nvSpPr>
        <p:spPr>
          <a:xfrm>
            <a:off x="5713675" y="2055475"/>
            <a:ext cx="165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Preprocessing</a:t>
            </a:r>
            <a:endParaRPr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420" name="Google Shape;420;p71"/>
          <p:cNvSpPr/>
          <p:nvPr/>
        </p:nvSpPr>
        <p:spPr>
          <a:xfrm>
            <a:off x="4414550" y="2113825"/>
            <a:ext cx="1062300" cy="144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71"/>
          <p:cNvSpPr/>
          <p:nvPr/>
        </p:nvSpPr>
        <p:spPr>
          <a:xfrm>
            <a:off x="4414550" y="2499300"/>
            <a:ext cx="1062300" cy="144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71"/>
          <p:cNvSpPr/>
          <p:nvPr/>
        </p:nvSpPr>
        <p:spPr>
          <a:xfrm>
            <a:off x="6012650" y="3194925"/>
            <a:ext cx="1173300" cy="144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71"/>
          <p:cNvSpPr/>
          <p:nvPr/>
        </p:nvSpPr>
        <p:spPr>
          <a:xfrm>
            <a:off x="6597600" y="3566450"/>
            <a:ext cx="1650600" cy="144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71"/>
          <p:cNvSpPr/>
          <p:nvPr/>
        </p:nvSpPr>
        <p:spPr>
          <a:xfrm>
            <a:off x="7222875" y="4266700"/>
            <a:ext cx="1062300" cy="144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1"/>
          <p:cNvSpPr/>
          <p:nvPr/>
        </p:nvSpPr>
        <p:spPr>
          <a:xfrm rot="10800000">
            <a:off x="6442525" y="3846950"/>
            <a:ext cx="192900" cy="720000"/>
          </a:xfrm>
          <a:prstGeom prst="rightBracke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71"/>
          <p:cNvSpPr txBox="1"/>
          <p:nvPr/>
        </p:nvSpPr>
        <p:spPr>
          <a:xfrm>
            <a:off x="3849700" y="4125775"/>
            <a:ext cx="2302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Interpretation and Discussion</a:t>
            </a:r>
            <a:endParaRPr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pic>
        <p:nvPicPr>
          <p:cNvPr id="427" name="Google Shape;4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801" y="445025"/>
            <a:ext cx="1096199" cy="4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825" y="404500"/>
            <a:ext cx="572701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/>
          <p:nvPr>
            <p:ph idx="8" type="title"/>
          </p:nvPr>
        </p:nvSpPr>
        <p:spPr>
          <a:xfrm>
            <a:off x="720000" y="445025"/>
            <a:ext cx="534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and Privacy</a:t>
            </a:r>
            <a:endParaRPr/>
          </a:p>
        </p:txBody>
      </p:sp>
      <p:sp>
        <p:nvSpPr>
          <p:cNvPr id="434" name="Google Shape;434;p72"/>
          <p:cNvSpPr txBox="1"/>
          <p:nvPr>
            <p:ph type="title"/>
          </p:nvPr>
        </p:nvSpPr>
        <p:spPr>
          <a:xfrm>
            <a:off x="720005" y="1621175"/>
            <a:ext cx="2112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435" name="Google Shape;435;p72"/>
          <p:cNvSpPr txBox="1"/>
          <p:nvPr>
            <p:ph idx="2" type="title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</a:t>
            </a:r>
            <a:endParaRPr/>
          </a:p>
        </p:txBody>
      </p:sp>
      <p:sp>
        <p:nvSpPr>
          <p:cNvPr id="436" name="Google Shape;436;p72"/>
          <p:cNvSpPr txBox="1"/>
          <p:nvPr>
            <p:ph idx="1" type="subTitle"/>
          </p:nvPr>
        </p:nvSpPr>
        <p:spPr>
          <a:xfrm>
            <a:off x="720000" y="1880425"/>
            <a:ext cx="362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data is stored in a private Github repository</a:t>
            </a:r>
            <a:endParaRPr/>
          </a:p>
        </p:txBody>
      </p:sp>
      <p:sp>
        <p:nvSpPr>
          <p:cNvPr id="437" name="Google Shape;437;p72"/>
          <p:cNvSpPr txBox="1"/>
          <p:nvPr>
            <p:ph idx="9" type="title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</p:txBody>
      </p:sp>
      <p:sp>
        <p:nvSpPr>
          <p:cNvPr id="438" name="Google Shape;438;p72"/>
          <p:cNvSpPr txBox="1"/>
          <p:nvPr>
            <p:ph idx="3" type="subTitle"/>
          </p:nvPr>
        </p:nvSpPr>
        <p:spPr>
          <a:xfrm>
            <a:off x="720001" y="2787175"/>
            <a:ext cx="434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Only group members accessed the data from their local, privately secured devices</a:t>
            </a:r>
            <a:endParaRPr/>
          </a:p>
        </p:txBody>
      </p:sp>
      <p:sp>
        <p:nvSpPr>
          <p:cNvPr id="439" name="Google Shape;439;p72"/>
          <p:cNvSpPr txBox="1"/>
          <p:nvPr>
            <p:ph idx="13" type="subTitle"/>
          </p:nvPr>
        </p:nvSpPr>
        <p:spPr>
          <a:xfrm>
            <a:off x="719997" y="3847725"/>
            <a:ext cx="39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data is confidential. No API keys were utilized.</a:t>
            </a:r>
            <a:endParaRPr/>
          </a:p>
        </p:txBody>
      </p:sp>
      <p:cxnSp>
        <p:nvCxnSpPr>
          <p:cNvPr id="440" name="Google Shape;440;p72"/>
          <p:cNvCxnSpPr/>
          <p:nvPr/>
        </p:nvCxnSpPr>
        <p:spPr>
          <a:xfrm>
            <a:off x="720000" y="2378075"/>
            <a:ext cx="48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72"/>
          <p:cNvCxnSpPr/>
          <p:nvPr/>
        </p:nvCxnSpPr>
        <p:spPr>
          <a:xfrm>
            <a:off x="720000" y="3422025"/>
            <a:ext cx="48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2" name="Google Shape;44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67675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2"/>
          <p:cNvSpPr/>
          <p:nvPr/>
        </p:nvSpPr>
        <p:spPr>
          <a:xfrm flipH="1">
            <a:off x="6653090" y="-24000"/>
            <a:ext cx="24909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 txBox="1"/>
          <p:nvPr>
            <p:ph idx="14" type="title"/>
          </p:nvPr>
        </p:nvSpPr>
        <p:spPr>
          <a:xfrm>
            <a:off x="943975" y="2047149"/>
            <a:ext cx="7758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9" name="Google Shape;449;p73"/>
          <p:cNvSpPr txBox="1"/>
          <p:nvPr>
            <p:ph idx="15" type="title"/>
          </p:nvPr>
        </p:nvSpPr>
        <p:spPr>
          <a:xfrm>
            <a:off x="943975" y="3844823"/>
            <a:ext cx="7758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0" name="Google Shape;450;p73"/>
          <p:cNvSpPr txBox="1"/>
          <p:nvPr>
            <p:ph idx="13" type="title"/>
          </p:nvPr>
        </p:nvSpPr>
        <p:spPr>
          <a:xfrm>
            <a:off x="943975" y="2945986"/>
            <a:ext cx="7758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1" name="Google Shape;451;p73"/>
          <p:cNvSpPr txBox="1"/>
          <p:nvPr>
            <p:ph idx="9" type="title"/>
          </p:nvPr>
        </p:nvSpPr>
        <p:spPr>
          <a:xfrm>
            <a:off x="943975" y="1148312"/>
            <a:ext cx="7758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2" name="Google Shape;452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3" name="Google Shape;453;p73"/>
          <p:cNvSpPr txBox="1"/>
          <p:nvPr>
            <p:ph idx="2" type="title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454" name="Google Shape;454;p73"/>
          <p:cNvSpPr txBox="1"/>
          <p:nvPr>
            <p:ph idx="3" type="title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455" name="Google Shape;455;p73"/>
          <p:cNvSpPr txBox="1"/>
          <p:nvPr>
            <p:ph idx="5" type="title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 system</a:t>
            </a:r>
            <a:endParaRPr/>
          </a:p>
        </p:txBody>
      </p:sp>
      <p:sp>
        <p:nvSpPr>
          <p:cNvPr id="456" name="Google Shape;456;p73"/>
          <p:cNvSpPr txBox="1"/>
          <p:nvPr>
            <p:ph idx="6" type="title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&amp; Recommendation</a:t>
            </a:r>
            <a:endParaRPr/>
          </a:p>
        </p:txBody>
      </p:sp>
      <p:cxnSp>
        <p:nvCxnSpPr>
          <p:cNvPr id="457" name="Google Shape;457;p73"/>
          <p:cNvCxnSpPr/>
          <p:nvPr/>
        </p:nvCxnSpPr>
        <p:spPr>
          <a:xfrm>
            <a:off x="894450" y="1977675"/>
            <a:ext cx="730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73"/>
          <p:cNvCxnSpPr/>
          <p:nvPr/>
        </p:nvCxnSpPr>
        <p:spPr>
          <a:xfrm>
            <a:off x="894450" y="2876316"/>
            <a:ext cx="730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73"/>
          <p:cNvCxnSpPr/>
          <p:nvPr/>
        </p:nvCxnSpPr>
        <p:spPr>
          <a:xfrm>
            <a:off x="894450" y="3774957"/>
            <a:ext cx="730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/>
          <p:nvPr>
            <p:ph type="title"/>
          </p:nvPr>
        </p:nvSpPr>
        <p:spPr>
          <a:xfrm>
            <a:off x="2069450" y="1802725"/>
            <a:ext cx="4388400" cy="16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465" name="Google Shape;465;p74"/>
          <p:cNvSpPr txBox="1"/>
          <p:nvPr>
            <p:ph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66" name="Google Shape;466;p74"/>
          <p:cNvCxnSpPr/>
          <p:nvPr/>
        </p:nvCxnSpPr>
        <p:spPr>
          <a:xfrm>
            <a:off x="720000" y="3600175"/>
            <a:ext cx="641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7" name="Google Shape;46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9800" y="0"/>
            <a:ext cx="2014201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</a:t>
            </a:r>
            <a:r>
              <a:rPr lang="en"/>
              <a:t>atasets</a:t>
            </a:r>
            <a:endParaRPr/>
          </a:p>
        </p:txBody>
      </p:sp>
      <p:sp>
        <p:nvSpPr>
          <p:cNvPr id="473" name="Google Shape;473;p75"/>
          <p:cNvSpPr txBox="1"/>
          <p:nvPr>
            <p:ph type="title"/>
          </p:nvPr>
        </p:nvSpPr>
        <p:spPr>
          <a:xfrm>
            <a:off x="1314732" y="1529000"/>
            <a:ext cx="27300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Transactions data</a:t>
            </a:r>
            <a:endParaRPr/>
          </a:p>
        </p:txBody>
      </p:sp>
      <p:sp>
        <p:nvSpPr>
          <p:cNvPr id="474" name="Google Shape;474;p75"/>
          <p:cNvSpPr txBox="1"/>
          <p:nvPr>
            <p:ph idx="2" type="title"/>
          </p:nvPr>
        </p:nvSpPr>
        <p:spPr>
          <a:xfrm>
            <a:off x="4861507" y="1528975"/>
            <a:ext cx="27300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Merchant details</a:t>
            </a:r>
            <a:endParaRPr/>
          </a:p>
        </p:txBody>
      </p:sp>
      <p:sp>
        <p:nvSpPr>
          <p:cNvPr id="475" name="Google Shape;475;p75"/>
          <p:cNvSpPr txBox="1"/>
          <p:nvPr>
            <p:ph idx="1" type="subTitle"/>
          </p:nvPr>
        </p:nvSpPr>
        <p:spPr>
          <a:xfrm>
            <a:off x="1314725" y="1862575"/>
            <a:ext cx="2971200" cy="572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≈</a:t>
            </a:r>
            <a:r>
              <a:rPr lang="en"/>
              <a:t>14,000,000 </a:t>
            </a:r>
            <a:r>
              <a:rPr lang="en"/>
              <a:t>instances</a:t>
            </a:r>
            <a:r>
              <a:rPr lang="en"/>
              <a:t> of t</a:t>
            </a:r>
            <a:r>
              <a:rPr lang="en"/>
              <a:t>ransaction </a:t>
            </a:r>
            <a:r>
              <a:rPr lang="en"/>
              <a:t>between merchants and their consumers, from Feb 2021 to Aug 2022</a:t>
            </a:r>
            <a:endParaRPr/>
          </a:p>
        </p:txBody>
      </p:sp>
      <p:sp>
        <p:nvSpPr>
          <p:cNvPr id="476" name="Google Shape;476;p75"/>
          <p:cNvSpPr txBox="1"/>
          <p:nvPr>
            <p:ph idx="4" type="title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details</a:t>
            </a:r>
            <a:endParaRPr/>
          </a:p>
        </p:txBody>
      </p:sp>
      <p:sp>
        <p:nvSpPr>
          <p:cNvPr id="477" name="Google Shape;477;p75"/>
          <p:cNvSpPr txBox="1"/>
          <p:nvPr>
            <p:ph idx="5" type="title"/>
          </p:nvPr>
        </p:nvSpPr>
        <p:spPr>
          <a:xfrm>
            <a:off x="4861507" y="3220475"/>
            <a:ext cx="27300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 data</a:t>
            </a:r>
            <a:endParaRPr/>
          </a:p>
        </p:txBody>
      </p:sp>
      <p:sp>
        <p:nvSpPr>
          <p:cNvPr id="478" name="Google Shape;478;p75"/>
          <p:cNvSpPr txBox="1"/>
          <p:nvPr>
            <p:ph idx="3" type="subTitle"/>
          </p:nvPr>
        </p:nvSpPr>
        <p:spPr>
          <a:xfrm>
            <a:off x="4861500" y="1922575"/>
            <a:ext cx="273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Total of </a:t>
            </a:r>
            <a:r>
              <a:rPr lang="en">
                <a:solidFill>
                  <a:srgbClr val="202124"/>
                </a:solidFill>
                <a:highlight>
                  <a:schemeClr val="lt1"/>
                </a:highlight>
              </a:rPr>
              <a:t>≈</a:t>
            </a:r>
            <a:r>
              <a:rPr lang="en"/>
              <a:t>4,000</a:t>
            </a:r>
            <a:r>
              <a:rPr lang="en"/>
              <a:t> merchants, all having different take rate.</a:t>
            </a:r>
            <a:endParaRPr/>
          </a:p>
        </p:txBody>
      </p:sp>
      <p:sp>
        <p:nvSpPr>
          <p:cNvPr id="479" name="Google Shape;479;p75"/>
          <p:cNvSpPr txBox="1"/>
          <p:nvPr>
            <p:ph idx="6" type="subTitle"/>
          </p:nvPr>
        </p:nvSpPr>
        <p:spPr>
          <a:xfrm>
            <a:off x="1314000" y="3614075"/>
            <a:ext cx="29712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≈</a:t>
            </a:r>
            <a:r>
              <a:rPr lang="en"/>
              <a:t>500</a:t>
            </a:r>
            <a:r>
              <a:rPr lang="en"/>
              <a:t>,000 consumers were registered. </a:t>
            </a:r>
            <a:r>
              <a:rPr lang="en"/>
              <a:t>Attributes</a:t>
            </a:r>
            <a:r>
              <a:rPr lang="en"/>
              <a:t> include consumers’ postcode and gender.</a:t>
            </a:r>
            <a:endParaRPr/>
          </a:p>
        </p:txBody>
      </p:sp>
      <p:sp>
        <p:nvSpPr>
          <p:cNvPr id="480" name="Google Shape;480;p75"/>
          <p:cNvSpPr txBox="1"/>
          <p:nvPr>
            <p:ph idx="7" type="subTitle"/>
          </p:nvPr>
        </p:nvSpPr>
        <p:spPr>
          <a:xfrm>
            <a:off x="4861500" y="3614075"/>
            <a:ext cx="2730000" cy="9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≈</a:t>
            </a:r>
            <a:r>
              <a:rPr lang="en"/>
              <a:t>4,000 and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≈</a:t>
            </a:r>
            <a:r>
              <a:rPr lang="en"/>
              <a:t>80,000 data points indicating merchant and consumer fraud probabilities.</a:t>
            </a:r>
            <a:endParaRPr/>
          </a:p>
        </p:txBody>
      </p:sp>
      <p:grpSp>
        <p:nvGrpSpPr>
          <p:cNvPr id="481" name="Google Shape;481;p75"/>
          <p:cNvGrpSpPr/>
          <p:nvPr/>
        </p:nvGrpSpPr>
        <p:grpSpPr>
          <a:xfrm>
            <a:off x="720000" y="1394028"/>
            <a:ext cx="496225" cy="496175"/>
            <a:chOff x="1776525" y="3339325"/>
            <a:chExt cx="496225" cy="496225"/>
          </a:xfrm>
        </p:grpSpPr>
        <p:sp>
          <p:nvSpPr>
            <p:cNvPr id="482" name="Google Shape;482;p75"/>
            <p:cNvSpPr/>
            <p:nvPr/>
          </p:nvSpPr>
          <p:spPr>
            <a:xfrm>
              <a:off x="2101275" y="3396750"/>
              <a:ext cx="31225" cy="30525"/>
            </a:xfrm>
            <a:custGeom>
              <a:rect b="b" l="l" r="r" t="t"/>
              <a:pathLst>
                <a:path extrusionOk="0" h="1221" w="1249">
                  <a:moveTo>
                    <a:pt x="640" y="0"/>
                  </a:moveTo>
                  <a:cubicBezTo>
                    <a:pt x="291" y="0"/>
                    <a:pt x="1" y="291"/>
                    <a:pt x="1" y="609"/>
                  </a:cubicBezTo>
                  <a:cubicBezTo>
                    <a:pt x="1" y="958"/>
                    <a:pt x="291" y="1220"/>
                    <a:pt x="640" y="1220"/>
                  </a:cubicBezTo>
                  <a:cubicBezTo>
                    <a:pt x="958" y="1220"/>
                    <a:pt x="1249" y="958"/>
                    <a:pt x="1249" y="609"/>
                  </a:cubicBezTo>
                  <a:cubicBezTo>
                    <a:pt x="1249" y="291"/>
                    <a:pt x="95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5"/>
            <p:cNvSpPr/>
            <p:nvPr/>
          </p:nvSpPr>
          <p:spPr>
            <a:xfrm>
              <a:off x="1917450" y="3397425"/>
              <a:ext cx="95925" cy="29100"/>
            </a:xfrm>
            <a:custGeom>
              <a:rect b="b" l="l" r="r" t="t"/>
              <a:pathLst>
                <a:path extrusionOk="0" h="1164" w="3837">
                  <a:moveTo>
                    <a:pt x="582" y="1"/>
                  </a:moveTo>
                  <a:cubicBezTo>
                    <a:pt x="263" y="1"/>
                    <a:pt x="1" y="264"/>
                    <a:pt x="1" y="582"/>
                  </a:cubicBezTo>
                  <a:cubicBezTo>
                    <a:pt x="1" y="903"/>
                    <a:pt x="263" y="1163"/>
                    <a:pt x="582" y="1163"/>
                  </a:cubicBezTo>
                  <a:lnTo>
                    <a:pt x="3255" y="1163"/>
                  </a:lnTo>
                  <a:cubicBezTo>
                    <a:pt x="3576" y="1163"/>
                    <a:pt x="3836" y="903"/>
                    <a:pt x="3836" y="582"/>
                  </a:cubicBezTo>
                  <a:cubicBezTo>
                    <a:pt x="3836" y="264"/>
                    <a:pt x="3576" y="1"/>
                    <a:pt x="3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5"/>
            <p:cNvSpPr/>
            <p:nvPr/>
          </p:nvSpPr>
          <p:spPr>
            <a:xfrm>
              <a:off x="2101275" y="3512975"/>
              <a:ext cx="31225" cy="30525"/>
            </a:xfrm>
            <a:custGeom>
              <a:rect b="b" l="l" r="r" t="t"/>
              <a:pathLst>
                <a:path extrusionOk="0" h="1221" w="1249">
                  <a:moveTo>
                    <a:pt x="640" y="0"/>
                  </a:moveTo>
                  <a:cubicBezTo>
                    <a:pt x="291" y="0"/>
                    <a:pt x="1" y="291"/>
                    <a:pt x="1" y="610"/>
                  </a:cubicBezTo>
                  <a:cubicBezTo>
                    <a:pt x="1" y="958"/>
                    <a:pt x="291" y="1221"/>
                    <a:pt x="640" y="1221"/>
                  </a:cubicBezTo>
                  <a:cubicBezTo>
                    <a:pt x="958" y="1221"/>
                    <a:pt x="1249" y="958"/>
                    <a:pt x="1249" y="610"/>
                  </a:cubicBezTo>
                  <a:cubicBezTo>
                    <a:pt x="1249" y="291"/>
                    <a:pt x="95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5"/>
            <p:cNvSpPr/>
            <p:nvPr/>
          </p:nvSpPr>
          <p:spPr>
            <a:xfrm>
              <a:off x="1917450" y="3513675"/>
              <a:ext cx="95925" cy="29075"/>
            </a:xfrm>
            <a:custGeom>
              <a:rect b="b" l="l" r="r" t="t"/>
              <a:pathLst>
                <a:path extrusionOk="0" h="1163" w="3837">
                  <a:moveTo>
                    <a:pt x="582" y="0"/>
                  </a:moveTo>
                  <a:cubicBezTo>
                    <a:pt x="263" y="0"/>
                    <a:pt x="1" y="263"/>
                    <a:pt x="1" y="582"/>
                  </a:cubicBezTo>
                  <a:cubicBezTo>
                    <a:pt x="1" y="902"/>
                    <a:pt x="263" y="1163"/>
                    <a:pt x="582" y="1163"/>
                  </a:cubicBezTo>
                  <a:lnTo>
                    <a:pt x="3255" y="1163"/>
                  </a:lnTo>
                  <a:cubicBezTo>
                    <a:pt x="3576" y="1163"/>
                    <a:pt x="3836" y="902"/>
                    <a:pt x="3836" y="582"/>
                  </a:cubicBezTo>
                  <a:cubicBezTo>
                    <a:pt x="3836" y="263"/>
                    <a:pt x="3576" y="0"/>
                    <a:pt x="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5"/>
            <p:cNvSpPr/>
            <p:nvPr/>
          </p:nvSpPr>
          <p:spPr>
            <a:xfrm>
              <a:off x="1776525" y="3339325"/>
              <a:ext cx="496225" cy="496225"/>
            </a:xfrm>
            <a:custGeom>
              <a:rect b="b" l="l" r="r" t="t"/>
              <a:pathLst>
                <a:path extrusionOk="0" h="19849" w="19849">
                  <a:moveTo>
                    <a:pt x="15141" y="1163"/>
                  </a:moveTo>
                  <a:cubicBezTo>
                    <a:pt x="15257" y="1163"/>
                    <a:pt x="15373" y="1279"/>
                    <a:pt x="15373" y="1395"/>
                  </a:cubicBezTo>
                  <a:lnTo>
                    <a:pt x="15373" y="4447"/>
                  </a:lnTo>
                  <a:cubicBezTo>
                    <a:pt x="15373" y="4564"/>
                    <a:pt x="15257" y="4650"/>
                    <a:pt x="15141" y="4650"/>
                  </a:cubicBezTo>
                  <a:lnTo>
                    <a:pt x="4680" y="4650"/>
                  </a:lnTo>
                  <a:cubicBezTo>
                    <a:pt x="4563" y="4650"/>
                    <a:pt x="4475" y="4564"/>
                    <a:pt x="4475" y="4447"/>
                  </a:cubicBezTo>
                  <a:lnTo>
                    <a:pt x="4475" y="1395"/>
                  </a:lnTo>
                  <a:cubicBezTo>
                    <a:pt x="4475" y="1279"/>
                    <a:pt x="4563" y="1163"/>
                    <a:pt x="4680" y="1163"/>
                  </a:cubicBezTo>
                  <a:close/>
                  <a:moveTo>
                    <a:pt x="15141" y="5812"/>
                  </a:moveTo>
                  <a:cubicBezTo>
                    <a:pt x="15257" y="5812"/>
                    <a:pt x="15373" y="5928"/>
                    <a:pt x="15373" y="6044"/>
                  </a:cubicBezTo>
                  <a:lnTo>
                    <a:pt x="15373" y="9097"/>
                  </a:lnTo>
                  <a:cubicBezTo>
                    <a:pt x="15373" y="9213"/>
                    <a:pt x="15257" y="9299"/>
                    <a:pt x="15141" y="9299"/>
                  </a:cubicBezTo>
                  <a:lnTo>
                    <a:pt x="4680" y="9299"/>
                  </a:lnTo>
                  <a:cubicBezTo>
                    <a:pt x="4563" y="9299"/>
                    <a:pt x="4475" y="9213"/>
                    <a:pt x="4475" y="9097"/>
                  </a:cubicBezTo>
                  <a:lnTo>
                    <a:pt x="4475" y="6044"/>
                  </a:lnTo>
                  <a:cubicBezTo>
                    <a:pt x="4475" y="5928"/>
                    <a:pt x="4563" y="5812"/>
                    <a:pt x="4680" y="5812"/>
                  </a:cubicBezTo>
                  <a:close/>
                  <a:moveTo>
                    <a:pt x="3866" y="17524"/>
                  </a:moveTo>
                  <a:lnTo>
                    <a:pt x="3866" y="18686"/>
                  </a:lnTo>
                  <a:lnTo>
                    <a:pt x="1162" y="18686"/>
                  </a:lnTo>
                  <a:lnTo>
                    <a:pt x="1162" y="17524"/>
                  </a:lnTo>
                  <a:close/>
                  <a:moveTo>
                    <a:pt x="11275" y="17524"/>
                  </a:moveTo>
                  <a:lnTo>
                    <a:pt x="11275" y="18686"/>
                  </a:lnTo>
                  <a:lnTo>
                    <a:pt x="8574" y="18686"/>
                  </a:lnTo>
                  <a:lnTo>
                    <a:pt x="8574" y="17524"/>
                  </a:lnTo>
                  <a:close/>
                  <a:moveTo>
                    <a:pt x="18686" y="17524"/>
                  </a:moveTo>
                  <a:lnTo>
                    <a:pt x="18686" y="18686"/>
                  </a:lnTo>
                  <a:lnTo>
                    <a:pt x="15955" y="18686"/>
                  </a:lnTo>
                  <a:lnTo>
                    <a:pt x="15955" y="17524"/>
                  </a:lnTo>
                  <a:close/>
                  <a:moveTo>
                    <a:pt x="4680" y="0"/>
                  </a:moveTo>
                  <a:cubicBezTo>
                    <a:pt x="3924" y="0"/>
                    <a:pt x="3313" y="639"/>
                    <a:pt x="3313" y="1395"/>
                  </a:cubicBezTo>
                  <a:lnTo>
                    <a:pt x="3313" y="4447"/>
                  </a:lnTo>
                  <a:cubicBezTo>
                    <a:pt x="3313" y="4738"/>
                    <a:pt x="3401" y="5029"/>
                    <a:pt x="3575" y="5231"/>
                  </a:cubicBezTo>
                  <a:cubicBezTo>
                    <a:pt x="3401" y="5463"/>
                    <a:pt x="3313" y="5754"/>
                    <a:pt x="3313" y="6044"/>
                  </a:cubicBezTo>
                  <a:lnTo>
                    <a:pt x="3313" y="9097"/>
                  </a:lnTo>
                  <a:cubicBezTo>
                    <a:pt x="3313" y="9852"/>
                    <a:pt x="3924" y="10461"/>
                    <a:pt x="4680" y="10461"/>
                  </a:cubicBezTo>
                  <a:lnTo>
                    <a:pt x="9329" y="10461"/>
                  </a:lnTo>
                  <a:lnTo>
                    <a:pt x="9329" y="12844"/>
                  </a:lnTo>
                  <a:lnTo>
                    <a:pt x="2529" y="12844"/>
                  </a:lnTo>
                  <a:cubicBezTo>
                    <a:pt x="2209" y="12844"/>
                    <a:pt x="1948" y="13107"/>
                    <a:pt x="1948" y="13425"/>
                  </a:cubicBezTo>
                  <a:lnTo>
                    <a:pt x="1948" y="16362"/>
                  </a:lnTo>
                  <a:lnTo>
                    <a:pt x="581" y="16362"/>
                  </a:lnTo>
                  <a:cubicBezTo>
                    <a:pt x="263" y="16362"/>
                    <a:pt x="0" y="16622"/>
                    <a:pt x="0" y="16943"/>
                  </a:cubicBezTo>
                  <a:lnTo>
                    <a:pt x="0" y="19267"/>
                  </a:lnTo>
                  <a:cubicBezTo>
                    <a:pt x="0" y="19586"/>
                    <a:pt x="263" y="19849"/>
                    <a:pt x="581" y="19849"/>
                  </a:cubicBezTo>
                  <a:lnTo>
                    <a:pt x="4447" y="19849"/>
                  </a:lnTo>
                  <a:cubicBezTo>
                    <a:pt x="4766" y="19849"/>
                    <a:pt x="5028" y="19586"/>
                    <a:pt x="5028" y="19267"/>
                  </a:cubicBezTo>
                  <a:lnTo>
                    <a:pt x="5028" y="16943"/>
                  </a:lnTo>
                  <a:cubicBezTo>
                    <a:pt x="5028" y="16622"/>
                    <a:pt x="4766" y="16362"/>
                    <a:pt x="4447" y="16362"/>
                  </a:cubicBezTo>
                  <a:lnTo>
                    <a:pt x="3111" y="16362"/>
                  </a:lnTo>
                  <a:lnTo>
                    <a:pt x="3111" y="14007"/>
                  </a:lnTo>
                  <a:lnTo>
                    <a:pt x="9329" y="14007"/>
                  </a:lnTo>
                  <a:lnTo>
                    <a:pt x="9329" y="16362"/>
                  </a:lnTo>
                  <a:lnTo>
                    <a:pt x="7992" y="16362"/>
                  </a:lnTo>
                  <a:cubicBezTo>
                    <a:pt x="7644" y="16362"/>
                    <a:pt x="7411" y="16622"/>
                    <a:pt x="7411" y="16943"/>
                  </a:cubicBezTo>
                  <a:lnTo>
                    <a:pt x="7411" y="19267"/>
                  </a:lnTo>
                  <a:cubicBezTo>
                    <a:pt x="7411" y="19586"/>
                    <a:pt x="7644" y="19849"/>
                    <a:pt x="7992" y="19849"/>
                  </a:cubicBezTo>
                  <a:lnTo>
                    <a:pt x="11856" y="19849"/>
                  </a:lnTo>
                  <a:cubicBezTo>
                    <a:pt x="12177" y="19849"/>
                    <a:pt x="12437" y="19586"/>
                    <a:pt x="12437" y="19267"/>
                  </a:cubicBezTo>
                  <a:lnTo>
                    <a:pt x="12437" y="16943"/>
                  </a:lnTo>
                  <a:cubicBezTo>
                    <a:pt x="12437" y="16622"/>
                    <a:pt x="12177" y="16362"/>
                    <a:pt x="11856" y="16362"/>
                  </a:cubicBezTo>
                  <a:lnTo>
                    <a:pt x="10492" y="16362"/>
                  </a:lnTo>
                  <a:lnTo>
                    <a:pt x="10492" y="14007"/>
                  </a:lnTo>
                  <a:lnTo>
                    <a:pt x="16738" y="14007"/>
                  </a:lnTo>
                  <a:lnTo>
                    <a:pt x="16738" y="16362"/>
                  </a:lnTo>
                  <a:lnTo>
                    <a:pt x="15373" y="16362"/>
                  </a:lnTo>
                  <a:cubicBezTo>
                    <a:pt x="15053" y="16362"/>
                    <a:pt x="14792" y="16622"/>
                    <a:pt x="14792" y="16943"/>
                  </a:cubicBezTo>
                  <a:lnTo>
                    <a:pt x="14792" y="19267"/>
                  </a:lnTo>
                  <a:cubicBezTo>
                    <a:pt x="14792" y="19586"/>
                    <a:pt x="15053" y="19849"/>
                    <a:pt x="15373" y="19849"/>
                  </a:cubicBezTo>
                  <a:lnTo>
                    <a:pt x="19267" y="19849"/>
                  </a:lnTo>
                  <a:cubicBezTo>
                    <a:pt x="19586" y="19849"/>
                    <a:pt x="19849" y="19586"/>
                    <a:pt x="19849" y="19267"/>
                  </a:cubicBezTo>
                  <a:lnTo>
                    <a:pt x="19849" y="16943"/>
                  </a:lnTo>
                  <a:cubicBezTo>
                    <a:pt x="19849" y="16622"/>
                    <a:pt x="19586" y="16362"/>
                    <a:pt x="19267" y="16362"/>
                  </a:cubicBezTo>
                  <a:lnTo>
                    <a:pt x="17900" y="16362"/>
                  </a:lnTo>
                  <a:lnTo>
                    <a:pt x="17900" y="13425"/>
                  </a:lnTo>
                  <a:cubicBezTo>
                    <a:pt x="17900" y="13107"/>
                    <a:pt x="17640" y="12844"/>
                    <a:pt x="17319" y="12844"/>
                  </a:cubicBezTo>
                  <a:lnTo>
                    <a:pt x="10492" y="12844"/>
                  </a:lnTo>
                  <a:lnTo>
                    <a:pt x="10492" y="10461"/>
                  </a:lnTo>
                  <a:lnTo>
                    <a:pt x="15141" y="10461"/>
                  </a:lnTo>
                  <a:cubicBezTo>
                    <a:pt x="15896" y="10461"/>
                    <a:pt x="16536" y="9852"/>
                    <a:pt x="16536" y="9097"/>
                  </a:cubicBezTo>
                  <a:lnTo>
                    <a:pt x="16536" y="6044"/>
                  </a:lnTo>
                  <a:cubicBezTo>
                    <a:pt x="16536" y="5754"/>
                    <a:pt x="16420" y="5463"/>
                    <a:pt x="16273" y="5231"/>
                  </a:cubicBezTo>
                  <a:cubicBezTo>
                    <a:pt x="16420" y="5029"/>
                    <a:pt x="16536" y="4738"/>
                    <a:pt x="16536" y="4447"/>
                  </a:cubicBezTo>
                  <a:lnTo>
                    <a:pt x="16536" y="1395"/>
                  </a:lnTo>
                  <a:cubicBezTo>
                    <a:pt x="16536" y="639"/>
                    <a:pt x="15896" y="0"/>
                    <a:pt x="15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7" name="Google Shape;487;p75"/>
          <p:cNvCxnSpPr/>
          <p:nvPr/>
        </p:nvCxnSpPr>
        <p:spPr>
          <a:xfrm>
            <a:off x="720000" y="2811550"/>
            <a:ext cx="693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8" name="Google Shape;488;p75"/>
          <p:cNvGrpSpPr/>
          <p:nvPr/>
        </p:nvGrpSpPr>
        <p:grpSpPr>
          <a:xfrm>
            <a:off x="4347424" y="3036499"/>
            <a:ext cx="449159" cy="496214"/>
            <a:chOff x="-13966675" y="1639700"/>
            <a:chExt cx="354450" cy="351825"/>
          </a:xfrm>
        </p:grpSpPr>
        <p:sp>
          <p:nvSpPr>
            <p:cNvPr id="489" name="Google Shape;489;p75"/>
            <p:cNvSpPr/>
            <p:nvPr/>
          </p:nvSpPr>
          <p:spPr>
            <a:xfrm>
              <a:off x="-13776875" y="1888525"/>
              <a:ext cx="104775" cy="37625"/>
            </a:xfrm>
            <a:custGeom>
              <a:rect b="b" l="l" r="r" t="t"/>
              <a:pathLst>
                <a:path extrusionOk="0" h="1505" w="4191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5"/>
            <p:cNvSpPr/>
            <p:nvPr/>
          </p:nvSpPr>
          <p:spPr>
            <a:xfrm>
              <a:off x="-13966675" y="1639700"/>
              <a:ext cx="354450" cy="351825"/>
            </a:xfrm>
            <a:custGeom>
              <a:rect b="b" l="l" r="r" t="t"/>
              <a:pathLst>
                <a:path extrusionOk="0" h="14073" w="14178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5"/>
            <p:cNvSpPr/>
            <p:nvPr/>
          </p:nvSpPr>
          <p:spPr>
            <a:xfrm>
              <a:off x="-13923375" y="1723125"/>
              <a:ext cx="64625" cy="40925"/>
            </a:xfrm>
            <a:custGeom>
              <a:rect b="b" l="l" r="r" t="t"/>
              <a:pathLst>
                <a:path extrusionOk="0" h="1637" w="2585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5"/>
            <p:cNvSpPr/>
            <p:nvPr/>
          </p:nvSpPr>
          <p:spPr>
            <a:xfrm>
              <a:off x="-13798125" y="1805500"/>
              <a:ext cx="66175" cy="41575"/>
            </a:xfrm>
            <a:custGeom>
              <a:rect b="b" l="l" r="r" t="t"/>
              <a:pathLst>
                <a:path extrusionOk="0" h="1663" w="2647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5"/>
            <p:cNvSpPr/>
            <p:nvPr/>
          </p:nvSpPr>
          <p:spPr>
            <a:xfrm>
              <a:off x="-13714650" y="1805825"/>
              <a:ext cx="63825" cy="41250"/>
            </a:xfrm>
            <a:custGeom>
              <a:rect b="b" l="l" r="r" t="t"/>
              <a:pathLst>
                <a:path extrusionOk="0" h="1650" w="2553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75"/>
          <p:cNvGrpSpPr/>
          <p:nvPr/>
        </p:nvGrpSpPr>
        <p:grpSpPr>
          <a:xfrm>
            <a:off x="720100" y="3036548"/>
            <a:ext cx="496229" cy="496180"/>
            <a:chOff x="6679825" y="2693700"/>
            <a:chExt cx="257875" cy="258575"/>
          </a:xfrm>
        </p:grpSpPr>
        <p:sp>
          <p:nvSpPr>
            <p:cNvPr id="495" name="Google Shape;495;p75"/>
            <p:cNvSpPr/>
            <p:nvPr/>
          </p:nvSpPr>
          <p:spPr>
            <a:xfrm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5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75"/>
          <p:cNvGrpSpPr/>
          <p:nvPr/>
        </p:nvGrpSpPr>
        <p:grpSpPr>
          <a:xfrm>
            <a:off x="4325948" y="1437963"/>
            <a:ext cx="449143" cy="454065"/>
            <a:chOff x="-59100700" y="1911950"/>
            <a:chExt cx="315875" cy="319000"/>
          </a:xfrm>
        </p:grpSpPr>
        <p:sp>
          <p:nvSpPr>
            <p:cNvPr id="498" name="Google Shape;498;p75"/>
            <p:cNvSpPr/>
            <p:nvPr/>
          </p:nvSpPr>
          <p:spPr>
            <a:xfrm>
              <a:off x="-59015625" y="19938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5"/>
            <p:cNvSpPr/>
            <p:nvPr/>
          </p:nvSpPr>
          <p:spPr>
            <a:xfrm>
              <a:off x="-58954200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5"/>
            <p:cNvSpPr/>
            <p:nvPr/>
          </p:nvSpPr>
          <p:spPr>
            <a:xfrm>
              <a:off x="-58891975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5"/>
            <p:cNvSpPr/>
            <p:nvPr/>
          </p:nvSpPr>
          <p:spPr>
            <a:xfrm>
              <a:off x="-59015625" y="2034825"/>
              <a:ext cx="20500" cy="21275"/>
            </a:xfrm>
            <a:custGeom>
              <a:rect b="b" l="l" r="r" t="t"/>
              <a:pathLst>
                <a:path extrusionOk="0" h="851" w="82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5"/>
            <p:cNvSpPr/>
            <p:nvPr/>
          </p:nvSpPr>
          <p:spPr>
            <a:xfrm>
              <a:off x="-58954200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5"/>
            <p:cNvSpPr/>
            <p:nvPr/>
          </p:nvSpPr>
          <p:spPr>
            <a:xfrm>
              <a:off x="-58891975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5"/>
            <p:cNvSpPr/>
            <p:nvPr/>
          </p:nvSpPr>
          <p:spPr>
            <a:xfrm>
              <a:off x="-59015625" y="20765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5"/>
            <p:cNvSpPr/>
            <p:nvPr/>
          </p:nvSpPr>
          <p:spPr>
            <a:xfrm>
              <a:off x="-58954200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5"/>
            <p:cNvSpPr/>
            <p:nvPr/>
          </p:nvSpPr>
          <p:spPr>
            <a:xfrm>
              <a:off x="-58891975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5"/>
            <p:cNvSpPr/>
            <p:nvPr/>
          </p:nvSpPr>
          <p:spPr>
            <a:xfrm>
              <a:off x="-59100700" y="1911950"/>
              <a:ext cx="315875" cy="319000"/>
            </a:xfrm>
            <a:custGeom>
              <a:rect b="b" l="l" r="r" t="t"/>
              <a:pathLst>
                <a:path extrusionOk="0" h="12760" w="12635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6"/>
          <p:cNvSpPr txBox="1"/>
          <p:nvPr>
            <p:ph idx="8" type="title"/>
          </p:nvPr>
        </p:nvSpPr>
        <p:spPr>
          <a:xfrm>
            <a:off x="2018450" y="419900"/>
            <a:ext cx="42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datasets</a:t>
            </a:r>
            <a:endParaRPr/>
          </a:p>
        </p:txBody>
      </p:sp>
      <p:sp>
        <p:nvSpPr>
          <p:cNvPr id="513" name="Google Shape;513;p76"/>
          <p:cNvSpPr txBox="1"/>
          <p:nvPr>
            <p:ph type="title"/>
          </p:nvPr>
        </p:nvSpPr>
        <p:spPr>
          <a:xfrm>
            <a:off x="1050882" y="1785325"/>
            <a:ext cx="2878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data</a:t>
            </a:r>
            <a:endParaRPr/>
          </a:p>
        </p:txBody>
      </p:sp>
      <p:sp>
        <p:nvSpPr>
          <p:cNvPr id="514" name="Google Shape;514;p76"/>
          <p:cNvSpPr txBox="1"/>
          <p:nvPr>
            <p:ph idx="2" type="title"/>
          </p:nvPr>
        </p:nvSpPr>
        <p:spPr>
          <a:xfrm>
            <a:off x="5317188" y="1795100"/>
            <a:ext cx="28785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 data</a:t>
            </a:r>
            <a:endParaRPr/>
          </a:p>
        </p:txBody>
      </p:sp>
      <p:cxnSp>
        <p:nvCxnSpPr>
          <p:cNvPr id="515" name="Google Shape;515;p76"/>
          <p:cNvCxnSpPr/>
          <p:nvPr/>
        </p:nvCxnSpPr>
        <p:spPr>
          <a:xfrm>
            <a:off x="4079163" y="1686200"/>
            <a:ext cx="0" cy="303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6" name="Google Shape;516;p76"/>
          <p:cNvGrpSpPr/>
          <p:nvPr/>
        </p:nvGrpSpPr>
        <p:grpSpPr>
          <a:xfrm>
            <a:off x="472887" y="1676436"/>
            <a:ext cx="502591" cy="482933"/>
            <a:chOff x="3282325" y="2035675"/>
            <a:chExt cx="459575" cy="454825"/>
          </a:xfrm>
        </p:grpSpPr>
        <p:sp>
          <p:nvSpPr>
            <p:cNvPr id="517" name="Google Shape;517;p76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" name="Google Shape;518;p76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" name="Google Shape;519;p76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76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" name="Google Shape;521;p76"/>
          <p:cNvGrpSpPr/>
          <p:nvPr/>
        </p:nvGrpSpPr>
        <p:grpSpPr>
          <a:xfrm>
            <a:off x="4705669" y="1686210"/>
            <a:ext cx="502587" cy="482948"/>
            <a:chOff x="-65131525" y="1914325"/>
            <a:chExt cx="316650" cy="316625"/>
          </a:xfrm>
        </p:grpSpPr>
        <p:sp>
          <p:nvSpPr>
            <p:cNvPr id="522" name="Google Shape;522;p76"/>
            <p:cNvSpPr/>
            <p:nvPr/>
          </p:nvSpPr>
          <p:spPr>
            <a:xfrm>
              <a:off x="-65024400" y="1949750"/>
              <a:ext cx="103175" cy="247350"/>
            </a:xfrm>
            <a:custGeom>
              <a:rect b="b" l="l" r="r" t="t"/>
              <a:pathLst>
                <a:path extrusionOk="0" h="9894" w="4127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6"/>
            <p:cNvSpPr/>
            <p:nvPr/>
          </p:nvSpPr>
          <p:spPr>
            <a:xfrm>
              <a:off x="-65131525" y="1914325"/>
              <a:ext cx="316650" cy="316625"/>
            </a:xfrm>
            <a:custGeom>
              <a:rect b="b" l="l" r="r" t="t"/>
              <a:pathLst>
                <a:path extrusionOk="0" h="12665" w="12666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76"/>
          <p:cNvSpPr txBox="1"/>
          <p:nvPr/>
        </p:nvSpPr>
        <p:spPr>
          <a:xfrm>
            <a:off x="767250" y="2476380"/>
            <a:ext cx="2319900" cy="18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●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Population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●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Population density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●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Median age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5" name="Google Shape;525;p76"/>
          <p:cNvSpPr txBox="1"/>
          <p:nvPr/>
        </p:nvSpPr>
        <p:spPr>
          <a:xfrm>
            <a:off x="4978875" y="2476380"/>
            <a:ext cx="2319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●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Median income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lbert Sans"/>
              <a:buChar char="●"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Sum income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